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9"/>
  </p:notesMasterIdLst>
  <p:sldIdLst>
    <p:sldId id="256" r:id="rId2"/>
    <p:sldId id="257" r:id="rId3"/>
    <p:sldId id="258" r:id="rId4"/>
    <p:sldId id="290" r:id="rId5"/>
    <p:sldId id="291" r:id="rId6"/>
    <p:sldId id="293" r:id="rId7"/>
    <p:sldId id="294" r:id="rId8"/>
    <p:sldId id="259" r:id="rId9"/>
    <p:sldId id="280" r:id="rId10"/>
    <p:sldId id="281" r:id="rId11"/>
    <p:sldId id="284" r:id="rId12"/>
    <p:sldId id="295" r:id="rId13"/>
    <p:sldId id="285" r:id="rId14"/>
    <p:sldId id="286" r:id="rId15"/>
    <p:sldId id="288" r:id="rId16"/>
    <p:sldId id="296" r:id="rId17"/>
    <p:sldId id="289"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56" autoAdjust="0"/>
    <p:restoredTop sz="94660"/>
  </p:normalViewPr>
  <p:slideViewPr>
    <p:cSldViewPr>
      <p:cViewPr>
        <p:scale>
          <a:sx n="53" d="100"/>
          <a:sy n="53" d="100"/>
        </p:scale>
        <p:origin x="-954" y="15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E2EB549-08DD-4B03-AC1A-25259DC8DEE3}" type="datetimeFigureOut">
              <a:rPr lang="en-US" smtClean="0"/>
              <a:pPr/>
              <a:t>16/11/2016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9278E9F-7F8E-4A66-8F9C-E654E3F9B282}" type="slidenum">
              <a:rPr lang="en-US" smtClean="0"/>
              <a:pPr/>
              <a:t>‹#›</a:t>
            </a:fld>
            <a:endParaRPr lang="en-US"/>
          </a:p>
        </p:txBody>
      </p:sp>
    </p:spTree>
    <p:extLst>
      <p:ext uri="{BB962C8B-B14F-4D97-AF65-F5344CB8AC3E}">
        <p14:creationId xmlns:p14="http://schemas.microsoft.com/office/powerpoint/2010/main" val="29016381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9278E9F-7F8E-4A66-8F9C-E654E3F9B28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9278E9F-7F8E-4A66-8F9C-E654E3F9B282}" type="slidenum">
              <a:rPr lang="en-US" smtClean="0"/>
              <a:pPr/>
              <a:t>11</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9278E9F-7F8E-4A66-8F9C-E654E3F9B282}" type="slidenum">
              <a:rPr lang="en-US" smtClean="0"/>
              <a:pPr/>
              <a:t>13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9278E9F-7F8E-4A66-8F9C-E654E3F9B28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AF4C652-7B78-4813-BB1B-5CF61E2302C8}" type="datetime1">
              <a:rPr lang="en-US" smtClean="0"/>
              <a:pPr/>
              <a:t>16/11/2016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61984E0-ABA2-4A88-A5E2-17FFA084C25C}" type="datetime1">
              <a:rPr lang="en-US" smtClean="0"/>
              <a:pPr/>
              <a:t>16/11/2016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CD39B97-8A76-49E8-8708-7478DAC8AE27}" type="datetime1">
              <a:rPr lang="en-US" smtClean="0"/>
              <a:pPr/>
              <a:t>16/11/2016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65C55EB-ECC0-4E31-B49B-FE045F781F6B}" type="datetime1">
              <a:rPr lang="en-US" smtClean="0"/>
              <a:pPr/>
              <a:t>16/11/2016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AD2B4E7-E852-4AE2-B6DD-7CA532B61AB5}" type="datetime1">
              <a:rPr lang="en-US" smtClean="0"/>
              <a:pPr/>
              <a:t>16/11/2016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9D00BBA-5D11-40F2-BD78-C9BF9EFDED36}" type="datetime1">
              <a:rPr lang="en-US" smtClean="0"/>
              <a:pPr/>
              <a:t>16/11/2016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D3964C-2BAF-4881-821F-F707997684D5}" type="datetime1">
              <a:rPr lang="en-US" smtClean="0"/>
              <a:pPr/>
              <a:t>16/11/2016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EC200A-B41A-4B3C-B524-CBBFFCD3B9DC}" type="datetime1">
              <a:rPr lang="en-US" smtClean="0"/>
              <a:pPr/>
              <a:t>16/11/2016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D605AD6-4D47-49AB-9B36-1775D81B7280}" type="datetime1">
              <a:rPr lang="en-US" smtClean="0"/>
              <a:pPr/>
              <a:t>16/11/2016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EE35E43-4D1C-44A0-8C90-F53A6BFFE42E}" type="datetime1">
              <a:rPr lang="en-US" smtClean="0"/>
              <a:pPr/>
              <a:t>16/11/2016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5A07A4-9779-418F-A50B-3EA6F7C7B7BF}" type="datetime1">
              <a:rPr lang="en-US" smtClean="0"/>
              <a:pPr/>
              <a:t>16/11/2016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9AF249-F7E9-46A2-8468-EF0DFDA904A2}" type="datetime1">
              <a:rPr lang="en-US" smtClean="0"/>
              <a:pPr/>
              <a:t>16/11/2016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E6F299-03A7-4C4F-9E18-6DF8C0F4863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hyperlink" Target="file:///C:\Users\Mr.%20Dung\Desktop\Thi%20t&#236;m%20hi&#7875;u%20ngh&#7883;%20quy&#7871;t%20&#273;&#7841;i%20h&#7897;i%20&#272;&#7843;ng\L&#7901;i%20b&#224;i%20h&#225;t-%20M&#249;a%20xu&#226;n%20tr&#234;n%20Th&#224;nh%20ph&#7889;%20H&#7891;%20Ch&#237;%20Minh%20-%20Ca%20s&#7929;-%20T&#7889;p%20ca%20nam.mp3"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file:///C:\Users\Mr.%20Dung\Desktop\Thi%20t&#236;m%20hi&#7875;u%20ngh&#7883;%20quy&#7871;t%20&#273;&#7841;i%20h&#7897;i%20&#272;&#7843;ng\L&#7901;i%20b&#224;i%20h&#225;t-%20M&#249;a%20xu&#226;n%20tr&#234;n%20Th&#224;nh%20ph&#7889;%20H&#7891;%20Ch&#237;%20Minh%20-%20Ca%20s&#7929;-%20T&#7889;p%20ca%20nam.mp3" TargetMode="External"/><Relationship Id="rId2" Type="http://schemas.openxmlformats.org/officeDocument/2006/relationships/image" Target="../media/image21.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10" name="Rectangle 9"/>
          <p:cNvSpPr/>
          <p:nvPr/>
        </p:nvSpPr>
        <p:spPr>
          <a:xfrm>
            <a:off x="0" y="228600"/>
            <a:ext cx="9144000" cy="584775"/>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3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rPr>
              <a:t>  </a:t>
            </a:r>
            <a:r>
              <a:rPr lang="en-US" sz="32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rPr>
              <a:t>UBND THÀNH PHỐ HỒ CHÍ MINH</a:t>
            </a:r>
            <a:endParaRPr lang="en-US" sz="32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1" name="Rectangle 10"/>
          <p:cNvSpPr/>
          <p:nvPr/>
        </p:nvSpPr>
        <p:spPr>
          <a:xfrm>
            <a:off x="0" y="757535"/>
            <a:ext cx="9144000" cy="461665"/>
          </a:xfrm>
          <a:prstGeom prst="rect">
            <a:avLst/>
          </a:prstGeom>
          <a:noFill/>
        </p:spPr>
        <p:txBody>
          <a:bodyPr wrap="square" lIns="91440" tIns="45720" rIns="91440" bIns="45720">
            <a:spAutoFit/>
          </a:bodyPr>
          <a:lstStyle/>
          <a:p>
            <a:pPr algn="ctr"/>
            <a:r>
              <a:rPr lang="en-US" sz="2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rPr>
              <a:t>TRƯỜNG CAO ĐẲNG KỸ THUẬT LÝ TỰ </a:t>
            </a:r>
            <a:r>
              <a:rPr lang="en-US" sz="2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rPr>
              <a:t>TRỌNG TPHCM</a:t>
            </a:r>
            <a:endParaRPr lang="en-US" sz="2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2" name="TextBox 11"/>
          <p:cNvSpPr txBox="1"/>
          <p:nvPr/>
        </p:nvSpPr>
        <p:spPr>
          <a:xfrm>
            <a:off x="0" y="1676400"/>
            <a:ext cx="9144000" cy="1292662"/>
          </a:xfrm>
          <a:prstGeom prst="rect">
            <a:avLst/>
          </a:prstGeom>
          <a:noFill/>
        </p:spPr>
        <p:txBody>
          <a:bodyPr wrap="square" rtlCol="0">
            <a:spAutoFit/>
          </a:bodyPr>
          <a:lstStyle/>
          <a:p>
            <a:pPr algn="ctr"/>
            <a:r>
              <a:rPr lang="en-US" sz="2600" b="1" dirty="0" smtClean="0">
                <a:solidFill>
                  <a:srgbClr val="FFFF00"/>
                </a:solidFill>
                <a:latin typeface="Times New Roman" pitchFamily="18" charset="0"/>
                <a:cs typeface="Times New Roman" pitchFamily="18" charset="0"/>
              </a:rPr>
              <a:t>CẢI CÁCH VỀ MÔI TRƯỜNG SỐNG, ĐÔ THỊ, CƠ SỞ HẠ TẦNG NHẰM THÚC ĐẨY THÀNH PHỐ HỒ CHÍ MINH PHÁT TRIỂN ĐẾN NĂM 2020</a:t>
            </a:r>
            <a:endParaRPr lang="en-US" sz="2600" b="1" dirty="0">
              <a:solidFill>
                <a:srgbClr val="FFFF00"/>
              </a:solidFill>
              <a:latin typeface="Times New Roman" pitchFamily="18" charset="0"/>
              <a:cs typeface="Times New Roman" pitchFamily="18" charset="0"/>
            </a:endParaRPr>
          </a:p>
        </p:txBody>
      </p:sp>
      <p:pic>
        <p:nvPicPr>
          <p:cNvPr id="13" name="Picture 12" descr="xedap.gif"/>
          <p:cNvPicPr>
            <a:picLocks noChangeAspect="1"/>
          </p:cNvPicPr>
          <p:nvPr/>
        </p:nvPicPr>
        <p:blipFill>
          <a:blip r:embed="rId2"/>
          <a:stretch>
            <a:fillRect/>
          </a:stretch>
        </p:blipFill>
        <p:spPr>
          <a:xfrm>
            <a:off x="4419600" y="5572125"/>
            <a:ext cx="952500" cy="1285875"/>
          </a:xfrm>
          <a:prstGeom prst="rect">
            <a:avLst/>
          </a:prstGeom>
        </p:spPr>
      </p:pic>
      <p:sp>
        <p:nvSpPr>
          <p:cNvPr id="15" name="Text Box 37"/>
          <p:cNvSpPr txBox="1">
            <a:spLocks noChangeArrowheads="1"/>
          </p:cNvSpPr>
          <p:nvPr/>
        </p:nvSpPr>
        <p:spPr bwMode="auto">
          <a:xfrm>
            <a:off x="-152400" y="5943600"/>
            <a:ext cx="4267200" cy="553998"/>
          </a:xfrm>
          <a:prstGeom prst="rect">
            <a:avLst/>
          </a:prstGeom>
          <a:noFill/>
          <a:ln w="9525">
            <a:noFill/>
            <a:miter lim="800000"/>
            <a:headEnd/>
            <a:tailEnd/>
          </a:ln>
          <a:effectLst/>
        </p:spPr>
        <p:txBody>
          <a:bodyPr wrap="square">
            <a:spAutoFit/>
          </a:bodyPr>
          <a:lstStyle/>
          <a:p>
            <a:pPr>
              <a:spcBef>
                <a:spcPct val="50000"/>
              </a:spcBef>
            </a:pPr>
            <a:r>
              <a:rPr lang="en-US" sz="3000" b="1" dirty="0">
                <a:latin typeface="Times New Roman" pitchFamily="18" charset="0"/>
              </a:rPr>
              <a:t>  </a:t>
            </a:r>
            <a:r>
              <a:rPr lang="en-US" sz="2200" b="1" dirty="0" smtClean="0">
                <a:solidFill>
                  <a:srgbClr val="FF0000"/>
                </a:solidFill>
                <a:latin typeface="Times New Roman" pitchFamily="18" charset="0"/>
              </a:rPr>
              <a:t>GIẢNG VIÊN: </a:t>
            </a:r>
            <a:r>
              <a:rPr lang="en-US" sz="2200" b="1" dirty="0" err="1" smtClean="0">
                <a:solidFill>
                  <a:srgbClr val="FF0000"/>
                </a:solidFill>
                <a:latin typeface="Times New Roman" pitchFamily="18" charset="0"/>
              </a:rPr>
              <a:t>Bùi</a:t>
            </a:r>
            <a:r>
              <a:rPr lang="en-US" sz="2200" b="1" dirty="0" smtClean="0">
                <a:solidFill>
                  <a:srgbClr val="FF0000"/>
                </a:solidFill>
                <a:latin typeface="Times New Roman" pitchFamily="18" charset="0"/>
              </a:rPr>
              <a:t> </a:t>
            </a:r>
            <a:r>
              <a:rPr lang="en-US" sz="2200" b="1" dirty="0" err="1" smtClean="0">
                <a:solidFill>
                  <a:srgbClr val="FF0000"/>
                </a:solidFill>
                <a:latin typeface="Times New Roman" pitchFamily="18" charset="0"/>
              </a:rPr>
              <a:t>Thành</a:t>
            </a:r>
            <a:r>
              <a:rPr lang="en-US" sz="2200" b="1" dirty="0" smtClean="0">
                <a:solidFill>
                  <a:srgbClr val="FF0000"/>
                </a:solidFill>
                <a:latin typeface="Times New Roman" pitchFamily="18" charset="0"/>
              </a:rPr>
              <a:t> </a:t>
            </a:r>
            <a:r>
              <a:rPr lang="en-US" sz="2200" b="1" dirty="0" err="1" smtClean="0">
                <a:solidFill>
                  <a:srgbClr val="FF0000"/>
                </a:solidFill>
                <a:latin typeface="Times New Roman" pitchFamily="18" charset="0"/>
              </a:rPr>
              <a:t>Dũng</a:t>
            </a:r>
            <a:endParaRPr lang="en-US" sz="2200" b="1" dirty="0">
              <a:solidFill>
                <a:srgbClr val="FF0000"/>
              </a:solidFill>
              <a:latin typeface="Times New Roman" pitchFamily="18" charset="0"/>
            </a:endParaRPr>
          </a:p>
        </p:txBody>
      </p:sp>
      <p:sp>
        <p:nvSpPr>
          <p:cNvPr id="16" name="Rectangle 15"/>
          <p:cNvSpPr/>
          <p:nvPr/>
        </p:nvSpPr>
        <p:spPr>
          <a:xfrm>
            <a:off x="0" y="1219200"/>
            <a:ext cx="9144000" cy="430887"/>
          </a:xfrm>
          <a:prstGeom prst="rect">
            <a:avLst/>
          </a:prstGeom>
          <a:noFill/>
        </p:spPr>
        <p:txBody>
          <a:bodyPr wrap="square" lIns="91440" tIns="45720" rIns="91440" bIns="45720">
            <a:spAutoFit/>
          </a:bodyPr>
          <a:lstStyle/>
          <a:p>
            <a:pPr algn="ctr"/>
            <a:r>
              <a:rPr lang="en-US" sz="2200" b="1" cap="none" spc="0" dirty="0" smtClean="0">
                <a:ln w="10541" cmpd="sng">
                  <a:solidFill>
                    <a:schemeClr val="accent1">
                      <a:shade val="88000"/>
                      <a:satMod val="110000"/>
                    </a:schemeClr>
                  </a:solidFill>
                  <a:prstDash val="solid"/>
                </a:ln>
                <a:solidFill>
                  <a:schemeClr val="bg1"/>
                </a:solidFill>
                <a:effectLst/>
                <a:latin typeface="Times New Roman" pitchFamily="18" charset="0"/>
              </a:rPr>
              <a:t>KHOA LÝ LUẬN CHÍNH TRỊ</a:t>
            </a:r>
            <a:endParaRPr lang="en-US" sz="2200" b="1" cap="none" spc="0" dirty="0">
              <a:ln w="10541" cmpd="sng">
                <a:solidFill>
                  <a:schemeClr val="accent1">
                    <a:shade val="88000"/>
                    <a:satMod val="110000"/>
                  </a:schemeClr>
                </a:solidFill>
                <a:prstDash val="solid"/>
              </a:ln>
              <a:solidFill>
                <a:schemeClr val="bg1"/>
              </a:solidFill>
              <a:effectLst/>
            </a:endParaRPr>
          </a:p>
        </p:txBody>
      </p:sp>
      <p:sp>
        <p:nvSpPr>
          <p:cNvPr id="17" name="Date Placeholder 16"/>
          <p:cNvSpPr>
            <a:spLocks noGrp="1"/>
          </p:cNvSpPr>
          <p:nvPr>
            <p:ph type="dt" sz="half" idx="10"/>
          </p:nvPr>
        </p:nvSpPr>
        <p:spPr>
          <a:xfrm>
            <a:off x="304800" y="6492875"/>
            <a:ext cx="2133600" cy="365125"/>
          </a:xfrm>
        </p:spPr>
        <p:txBody>
          <a:bodyPr/>
          <a:lstStyle/>
          <a:p>
            <a:fld id="{F4D17F96-4DB1-4868-B329-858A6802DBBE}" type="datetime1">
              <a:rPr lang="en-US" smtClean="0"/>
              <a:pPr/>
              <a:t>16/11/2016</a:t>
            </a:fld>
            <a:endParaRPr lang="en-US" dirty="0"/>
          </a:p>
        </p:txBody>
      </p:sp>
      <p:pic>
        <p:nvPicPr>
          <p:cNvPr id="18" name="Picture 17" descr="Cho-Ben-Thanh.jpg"/>
          <p:cNvPicPr>
            <a:picLocks noChangeAspect="1"/>
          </p:cNvPicPr>
          <p:nvPr/>
        </p:nvPicPr>
        <p:blipFill>
          <a:blip r:embed="rId3"/>
          <a:stretch>
            <a:fillRect/>
          </a:stretch>
        </p:blipFill>
        <p:spPr>
          <a:xfrm>
            <a:off x="0" y="3276599"/>
            <a:ext cx="9144000" cy="1981201"/>
          </a:xfrm>
          <a:prstGeom prst="rect">
            <a:avLst/>
          </a:prstGeom>
        </p:spPr>
      </p:pic>
      <p:sp>
        <p:nvSpPr>
          <p:cNvPr id="14" name="Action Button: Forward or Next 13">
            <a:hlinkClick r:id="rId4" action="ppaction://program" highlightClick="1"/>
          </p:cNvPr>
          <p:cNvSpPr/>
          <p:nvPr/>
        </p:nvSpPr>
        <p:spPr>
          <a:xfrm>
            <a:off x="1219200" y="6705600"/>
            <a:ext cx="381000" cy="4571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3" presetClass="emph" presetSubtype="0" repeatCount="indefinite" fill="remove" nodeType="afterEffect">
                                  <p:stCondLst>
                                    <p:cond delay="0"/>
                                  </p:stCondLst>
                                  <p:childTnLst>
                                    <p:animClr clrSpc="rgb" dir="cw">
                                      <p:cBhvr override="childStyle">
                                        <p:cTn id="6" dur="1500" accel="50000" autoRev="1" fill="hold" tmFilter="0, 0; .33333, 1; 1, 1">
                                          <p:stCondLst>
                                            <p:cond delay="0"/>
                                          </p:stCondLst>
                                        </p:cTn>
                                        <p:tgtEl>
                                          <p:spTgt spid="18"/>
                                        </p:tgtEl>
                                        <p:attrNameLst>
                                          <p:attrName>style.color</p:attrName>
                                        </p:attrNameLst>
                                      </p:cBhvr>
                                      <p:to>
                                        <a:schemeClr val="accent2"/>
                                      </p:to>
                                    </p:animClr>
                                    <p:animClr clrSpc="rgb" dir="cw">
                                      <p:cBhvr>
                                        <p:cTn id="7" dur="1500" accel="50000" autoRev="1" fill="hold" tmFilter="0, 0; .33333, 1; 1, 1">
                                          <p:stCondLst>
                                            <p:cond delay="0"/>
                                          </p:stCondLst>
                                        </p:cTn>
                                        <p:tgtEl>
                                          <p:spTgt spid="18"/>
                                        </p:tgtEl>
                                        <p:attrNameLst>
                                          <p:attrName>fillcolor</p:attrName>
                                        </p:attrNameLst>
                                      </p:cBhvr>
                                      <p:to>
                                        <a:schemeClr val="accent2"/>
                                      </p:to>
                                    </p:animClr>
                                    <p:set>
                                      <p:cBhvr>
                                        <p:cTn id="8" dur="3000" fill="hold"/>
                                        <p:tgtEl>
                                          <p:spTgt spid="18"/>
                                        </p:tgtEl>
                                        <p:attrNameLst>
                                          <p:attrName>fill.type</p:attrName>
                                        </p:attrNameLst>
                                      </p:cBhvr>
                                      <p:to>
                                        <p:strVal val="solid"/>
                                      </p:to>
                                    </p:set>
                                    <p:set>
                                      <p:cBhvr>
                                        <p:cTn id="9" dur="3000" fill="hold"/>
                                        <p:tgtEl>
                                          <p:spTgt spid="18"/>
                                        </p:tgtEl>
                                        <p:attrNameLst>
                                          <p:attrName>fill.on</p:attrName>
                                        </p:attrNameLst>
                                      </p:cBhvr>
                                      <p:to>
                                        <p:strVal val="true"/>
                                      </p:to>
                                    </p:set>
                                    <p:animScale>
                                      <p:cBhvr>
                                        <p:cTn id="10" dur="1500" accel="50000" autoRev="1" fill="hold" tmFilter="0, 0; .33333, 1; 1, 1">
                                          <p:stCondLst>
                                            <p:cond delay="0"/>
                                          </p:stCondLst>
                                        </p:cTn>
                                        <p:tgtEl>
                                          <p:spTgt spid="18"/>
                                        </p:tgtEl>
                                      </p:cBhvr>
                                      <p:from x="100000" y="100000"/>
                                      <p:to x="100000" y="140000"/>
                                    </p:animScale>
                                  </p:childTnLst>
                                </p:cTn>
                              </p:par>
                            </p:childTnLst>
                          </p:cTn>
                        </p:par>
                        <p:par>
                          <p:cTn id="11" fill="hold">
                            <p:stCondLst>
                              <p:cond delay="3000"/>
                            </p:stCondLst>
                            <p:childTnLst>
                              <p:par>
                                <p:cTn id="12" presetID="20" presetClass="emph" presetSubtype="0" repeatCount="indefinite" fill="hold" grpId="0" nodeType="afterEffect">
                                  <p:stCondLst>
                                    <p:cond delay="0"/>
                                  </p:stCondLst>
                                  <p:iterate type="lt">
                                    <p:tmPct val="10000"/>
                                  </p:iterate>
                                  <p:childTnLst>
                                    <p:set>
                                      <p:cBhvr override="childStyle">
                                        <p:cTn id="13" dur="500" autoRev="1" fill="hold"/>
                                        <p:tgtEl>
                                          <p:spTgt spid="15"/>
                                        </p:tgtEl>
                                        <p:attrNameLst>
                                          <p:attrName>style.color</p:attrName>
                                        </p:attrNameLst>
                                      </p:cBhvr>
                                      <p:to>
                                        <p:clrVal>
                                          <a:srgbClr val="E2F816"/>
                                        </p:clrVal>
                                      </p:to>
                                    </p:set>
                                    <p:set>
                                      <p:cBhvr>
                                        <p:cTn id="14" dur="500" autoRev="1" fill="hold"/>
                                        <p:tgtEl>
                                          <p:spTgt spid="15"/>
                                        </p:tgtEl>
                                        <p:attrNameLst>
                                          <p:attrName>fillcolor</p:attrName>
                                        </p:attrNameLst>
                                      </p:cBhvr>
                                      <p:to>
                                        <p:clrVal>
                                          <a:srgbClr val="E2F816"/>
                                        </p:clrVal>
                                      </p:to>
                                    </p:set>
                                    <p:set>
                                      <p:cBhvr>
                                        <p:cTn id="15" dur="500" autoRev="1" fill="hold"/>
                                        <p:tgtEl>
                                          <p:spTgt spid="1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ho-Ben-Thanh.jpg"/>
          <p:cNvPicPr>
            <a:picLocks noChangeAspect="1"/>
          </p:cNvPicPr>
          <p:nvPr/>
        </p:nvPicPr>
        <p:blipFill>
          <a:blip r:embed="rId2"/>
          <a:stretch>
            <a:fillRect/>
          </a:stretch>
        </p:blipFill>
        <p:spPr>
          <a:xfrm>
            <a:off x="228600" y="381000"/>
            <a:ext cx="4267200" cy="2771775"/>
          </a:xfrm>
          <a:prstGeom prst="rect">
            <a:avLst/>
          </a:prstGeom>
        </p:spPr>
      </p:pic>
      <p:pic>
        <p:nvPicPr>
          <p:cNvPr id="5" name="Picture 4" descr="400px-Saigon_panoramique.jpg"/>
          <p:cNvPicPr>
            <a:picLocks noChangeAspect="1"/>
          </p:cNvPicPr>
          <p:nvPr/>
        </p:nvPicPr>
        <p:blipFill>
          <a:blip r:embed="rId3"/>
          <a:stretch>
            <a:fillRect/>
          </a:stretch>
        </p:blipFill>
        <p:spPr>
          <a:xfrm>
            <a:off x="4800600" y="381000"/>
            <a:ext cx="4089400" cy="2743200"/>
          </a:xfrm>
          <a:prstGeom prst="rect">
            <a:avLst/>
          </a:prstGeom>
        </p:spPr>
      </p:pic>
      <p:sp>
        <p:nvSpPr>
          <p:cNvPr id="6" name="TextBox 5"/>
          <p:cNvSpPr txBox="1"/>
          <p:nvPr/>
        </p:nvSpPr>
        <p:spPr>
          <a:xfrm>
            <a:off x="0" y="3352800"/>
            <a:ext cx="9144000" cy="3108543"/>
          </a:xfrm>
          <a:prstGeom prst="rect">
            <a:avLst/>
          </a:prstGeom>
          <a:noFill/>
        </p:spPr>
        <p:txBody>
          <a:bodyPr wrap="square" rtlCol="0">
            <a:spAutoFit/>
          </a:bodyPr>
          <a:lstStyle/>
          <a:p>
            <a:pPr marL="400050" indent="-400050"/>
            <a:r>
              <a:rPr lang="en-US" sz="2800" b="1" dirty="0" smtClean="0">
                <a:solidFill>
                  <a:srgbClr val="FF0000"/>
                </a:solidFill>
                <a:latin typeface="Times New Roman" pitchFamily="18" charset="0"/>
                <a:cs typeface="Times New Roman" pitchFamily="18" charset="0"/>
              </a:rPr>
              <a:t>I. TỔNG QUAN VỀ THÀNH PHỐ HỒ CHÍ MINH</a:t>
            </a:r>
          </a:p>
          <a:p>
            <a:pPr marL="400050" indent="-400050" algn="just"/>
            <a:r>
              <a:rPr lang="en-US" sz="2800" dirty="0" smtClean="0">
                <a:latin typeface="Times New Roman" pitchFamily="18" charset="0"/>
                <a:cs typeface="Times New Roman" pitchFamily="18" charset="0"/>
              </a:rPr>
              <a:t>	</a:t>
            </a:r>
            <a:r>
              <a:rPr lang="en-US" sz="2800" b="1" dirty="0" smtClean="0">
                <a:solidFill>
                  <a:srgbClr val="FF0000"/>
                </a:solidFill>
                <a:latin typeface="Times New Roman" pitchFamily="18" charset="0"/>
                <a:cs typeface="Times New Roman" pitchFamily="18" charset="0"/>
              </a:rPr>
              <a:t>1. </a:t>
            </a:r>
            <a:r>
              <a:rPr lang="en-US" sz="2800" b="1" dirty="0" err="1" smtClean="0">
                <a:solidFill>
                  <a:srgbClr val="FF0000"/>
                </a:solidFill>
                <a:latin typeface="Times New Roman" pitchFamily="18" charset="0"/>
                <a:cs typeface="Times New Roman" pitchFamily="18" charset="0"/>
              </a:rPr>
              <a:t>Khái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quát</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về</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địa</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lý</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Thành</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phố</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Hồ</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Chí</a:t>
            </a:r>
            <a:r>
              <a:rPr lang="en-US" sz="2800" b="1" dirty="0" smtClean="0">
                <a:solidFill>
                  <a:srgbClr val="FF0000"/>
                </a:solidFill>
                <a:latin typeface="Times New Roman" pitchFamily="18" charset="0"/>
                <a:cs typeface="Times New Roman" pitchFamily="18" charset="0"/>
              </a:rPr>
              <a:t> Minh</a:t>
            </a:r>
          </a:p>
          <a:p>
            <a:pPr marL="400050" indent="-400050" algn="just"/>
            <a:r>
              <a:rPr lang="en-US" sz="2800" b="1" dirty="0" smtClean="0">
                <a:latin typeface="Times New Roman" pitchFamily="18" charset="0"/>
                <a:cs typeface="Times New Roman" pitchFamily="18" charset="0"/>
              </a:rPr>
              <a:t>	-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Hồ</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Chí</a:t>
            </a:r>
            <a:r>
              <a:rPr lang="en-US" sz="2800" b="1" dirty="0" smtClean="0">
                <a:latin typeface="Times New Roman" pitchFamily="18" charset="0"/>
                <a:cs typeface="Times New Roman" pitchFamily="18" charset="0"/>
              </a:rPr>
              <a:t> Minh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gần</a:t>
            </a:r>
            <a:r>
              <a:rPr lang="en-US" sz="2800" b="1" dirty="0" smtClean="0">
                <a:latin typeface="Times New Roman" pitchFamily="18" charset="0"/>
                <a:cs typeface="Times New Roman" pitchFamily="18" charset="0"/>
              </a:rPr>
              <a:t> 10 </a:t>
            </a:r>
            <a:r>
              <a:rPr lang="en-US" sz="2800" b="1" dirty="0" err="1" smtClean="0">
                <a:latin typeface="Times New Roman" pitchFamily="18" charset="0"/>
                <a:cs typeface="Times New Roman" pitchFamily="18" charset="0"/>
              </a:rPr>
              <a:t>triệu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dân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chiếm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gần</a:t>
            </a:r>
            <a:r>
              <a:rPr lang="en-US" sz="2800" b="1" dirty="0" smtClean="0">
                <a:latin typeface="Times New Roman" pitchFamily="18" charset="0"/>
                <a:cs typeface="Times New Roman" pitchFamily="18" charset="0"/>
              </a:rPr>
              <a:t> 10% </a:t>
            </a:r>
            <a:r>
              <a:rPr lang="en-US" sz="2800" b="1" dirty="0" err="1" smtClean="0">
                <a:latin typeface="Times New Roman" pitchFamily="18" charset="0"/>
                <a:cs typeface="Times New Roman" pitchFamily="18" charset="0"/>
              </a:rPr>
              <a:t>trên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toàn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dân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Việt</a:t>
            </a:r>
            <a:r>
              <a:rPr lang="en-US" sz="2800" b="1" dirty="0" smtClean="0">
                <a:latin typeface="Times New Roman" pitchFamily="18" charset="0"/>
                <a:cs typeface="Times New Roman" pitchFamily="18" charset="0"/>
              </a:rPr>
              <a:t> Nam), </a:t>
            </a:r>
            <a:r>
              <a:rPr lang="en-US" sz="2800" b="1" dirty="0" err="1" smtClean="0">
                <a:latin typeface="Times New Roman" pitchFamily="18" charset="0"/>
                <a:cs typeface="Times New Roman" pitchFamily="18" charset="0"/>
              </a:rPr>
              <a:t>bao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gồm</a:t>
            </a:r>
            <a:r>
              <a:rPr lang="en-US" sz="2800" b="1" dirty="0" smtClean="0">
                <a:latin typeface="Times New Roman" pitchFamily="18" charset="0"/>
                <a:cs typeface="Times New Roman" pitchFamily="18" charset="0"/>
              </a:rPr>
              <a:t> 24 </a:t>
            </a:r>
            <a:r>
              <a:rPr lang="en-US" sz="2800" b="1" dirty="0" err="1" smtClean="0">
                <a:latin typeface="Times New Roman" pitchFamily="18" charset="0"/>
                <a:cs typeface="Times New Roman" pitchFamily="18" charset="0"/>
              </a:rPr>
              <a:t>Quận</a:t>
            </a:r>
            <a:r>
              <a:rPr lang="en-US" sz="2800" b="1" dirty="0" smtClean="0">
                <a:latin typeface="Times New Roman" pitchFamily="18" charset="0"/>
                <a:cs typeface="Times New Roman" pitchFamily="18" charset="0"/>
              </a:rPr>
              <a:t>/</a:t>
            </a:r>
            <a:r>
              <a:rPr lang="en-US" sz="2800" b="1" dirty="0" err="1" smtClean="0">
                <a:latin typeface="Times New Roman" pitchFamily="18" charset="0"/>
                <a:cs typeface="Times New Roman" pitchFamily="18" charset="0"/>
              </a:rPr>
              <a:t>Huyện</a:t>
            </a:r>
            <a:r>
              <a:rPr lang="en-US" sz="2800" b="1" dirty="0" smtClean="0">
                <a:latin typeface="Times New Roman" pitchFamily="18" charset="0"/>
                <a:cs typeface="Times New Roman" pitchFamily="18" charset="0"/>
              </a:rPr>
              <a:t>, 322 </a:t>
            </a:r>
            <a:r>
              <a:rPr lang="en-US" sz="2800" b="1" dirty="0" err="1" smtClean="0">
                <a:latin typeface="Times New Roman" pitchFamily="18" charset="0"/>
                <a:cs typeface="Times New Roman" pitchFamily="18" charset="0"/>
              </a:rPr>
              <a:t>Phường</a:t>
            </a:r>
            <a:r>
              <a:rPr lang="en-US" sz="2800" b="1" dirty="0" smtClean="0">
                <a:latin typeface="Times New Roman" pitchFamily="18" charset="0"/>
                <a:cs typeface="Times New Roman" pitchFamily="18" charset="0"/>
              </a:rPr>
              <a:t>/</a:t>
            </a:r>
            <a:r>
              <a:rPr lang="en-US" sz="2800" b="1" dirty="0" err="1" smtClean="0">
                <a:latin typeface="Times New Roman" pitchFamily="18" charset="0"/>
                <a:cs typeface="Times New Roman" pitchFamily="18" charset="0"/>
              </a:rPr>
              <a:t>xã</a:t>
            </a:r>
            <a:r>
              <a:rPr lang="en-US" sz="2800" b="1" dirty="0" smtClean="0">
                <a:latin typeface="Times New Roman" pitchFamily="18" charset="0"/>
                <a:cs typeface="Times New Roman" pitchFamily="18" charset="0"/>
              </a:rPr>
              <a:t>, 331.210 km</a:t>
            </a:r>
            <a:r>
              <a:rPr lang="en-US" sz="2800" b="1" baseline="30000" dirty="0" smtClean="0">
                <a:latin typeface="Times New Roman" pitchFamily="18" charset="0"/>
                <a:cs typeface="Times New Roman" pitchFamily="18" charset="0"/>
              </a:rPr>
              <a:t>2</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mật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độ</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trung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bình</a:t>
            </a:r>
            <a:r>
              <a:rPr lang="en-US" sz="2800" b="1" dirty="0" smtClean="0">
                <a:latin typeface="Times New Roman" pitchFamily="18" charset="0"/>
                <a:cs typeface="Times New Roman" pitchFamily="18" charset="0"/>
              </a:rPr>
              <a:t> 13.207 </a:t>
            </a:r>
            <a:r>
              <a:rPr lang="en-US" sz="2800" b="1" dirty="0" err="1" smtClean="0">
                <a:latin typeface="Times New Roman" pitchFamily="18" charset="0"/>
                <a:cs typeface="Times New Roman" pitchFamily="18" charset="0"/>
              </a:rPr>
              <a:t>người</a:t>
            </a:r>
            <a:r>
              <a:rPr lang="en-US" sz="2800" b="1" dirty="0" smtClean="0">
                <a:latin typeface="Times New Roman" pitchFamily="18" charset="0"/>
                <a:cs typeface="Times New Roman" pitchFamily="18" charset="0"/>
              </a:rPr>
              <a:t>/km</a:t>
            </a:r>
            <a:r>
              <a:rPr lang="en-US" sz="2800" b="1" baseline="30000" dirty="0" smtClean="0">
                <a:latin typeface="Times New Roman" pitchFamily="18" charset="0"/>
                <a:cs typeface="Times New Roman" pitchFamily="18" charset="0"/>
              </a:rPr>
              <a:t>2</a:t>
            </a:r>
            <a:r>
              <a:rPr lang="en-US" sz="2800" b="1" dirty="0" smtClean="0">
                <a:latin typeface="Times New Roman" pitchFamily="18" charset="0"/>
                <a:cs typeface="Times New Roman" pitchFamily="18" charset="0"/>
              </a:rPr>
              <a:t>, 50 </a:t>
            </a:r>
            <a:r>
              <a:rPr lang="en-US" sz="2800" b="1" dirty="0" err="1" smtClean="0">
                <a:latin typeface="Times New Roman" pitchFamily="18" charset="0"/>
                <a:cs typeface="Times New Roman" pitchFamily="18" charset="0"/>
              </a:rPr>
              <a:t>trường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học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trên</a:t>
            </a:r>
            <a:r>
              <a:rPr lang="en-US" sz="2800" b="1" dirty="0" smtClean="0">
                <a:latin typeface="Times New Roman" pitchFamily="18" charset="0"/>
                <a:cs typeface="Times New Roman" pitchFamily="18" charset="0"/>
              </a:rPr>
              <a:t> 30 </a:t>
            </a:r>
            <a:r>
              <a:rPr lang="en-US" sz="2800" b="1" dirty="0" err="1" smtClean="0">
                <a:latin typeface="Times New Roman" pitchFamily="18" charset="0"/>
                <a:cs typeface="Times New Roman" pitchFamily="18" charset="0"/>
              </a:rPr>
              <a:t>trường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cao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đẳng</a:t>
            </a:r>
            <a:r>
              <a:rPr lang="en-US" sz="2800" b="1" dirty="0" smtClean="0">
                <a:latin typeface="Times New Roman" pitchFamily="18" charset="0"/>
                <a:cs typeface="Times New Roman" pitchFamily="18" charset="0"/>
              </a:rPr>
              <a:t>, 7 </a:t>
            </a:r>
            <a:r>
              <a:rPr lang="en-US" sz="2800" b="1" dirty="0" err="1" smtClean="0">
                <a:latin typeface="Times New Roman" pitchFamily="18" charset="0"/>
                <a:cs typeface="Times New Roman" pitchFamily="18" charset="0"/>
              </a:rPr>
              <a:t>học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viện</a:t>
            </a:r>
            <a:r>
              <a:rPr lang="en-US" sz="2800" b="1" dirty="0" smtClean="0">
                <a:latin typeface="Times New Roman" pitchFamily="18" charset="0"/>
                <a:cs typeface="Times New Roman" pitchFamily="18" charset="0"/>
              </a:rPr>
              <a:t>, </a:t>
            </a:r>
          </a:p>
        </p:txBody>
      </p:sp>
      <p:sp>
        <p:nvSpPr>
          <p:cNvPr id="7" name="Date Placeholder 6"/>
          <p:cNvSpPr>
            <a:spLocks noGrp="1"/>
          </p:cNvSpPr>
          <p:nvPr>
            <p:ph type="dt" sz="half" idx="10"/>
          </p:nvPr>
        </p:nvSpPr>
        <p:spPr/>
        <p:txBody>
          <a:bodyPr/>
          <a:lstStyle/>
          <a:p>
            <a:fld id="{3912F6D7-4F79-47D9-8B90-8AD71CCB48D4}" type="datetime1">
              <a:rPr lang="en-US" smtClean="0"/>
              <a:pPr/>
              <a:t>16/11/2016</a:t>
            </a:fld>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4180344"/>
            <a:ext cx="9144000" cy="2677656"/>
          </a:xfrm>
          <a:prstGeom prst="rect">
            <a:avLst/>
          </a:prstGeom>
          <a:noFill/>
        </p:spPr>
        <p:txBody>
          <a:bodyPr wrap="square" rtlCol="0">
            <a:spAutoFit/>
          </a:bodyPr>
          <a:lstStyle/>
          <a:p>
            <a:pPr algn="just"/>
            <a:r>
              <a:rPr lang="en-US" sz="2800" b="1" dirty="0" err="1" smtClean="0">
                <a:latin typeface="Times New Roman" pitchFamily="18" charset="0"/>
                <a:cs typeface="Times New Roman" pitchFamily="18" charset="0"/>
              </a:rPr>
              <a:t>trên</a:t>
            </a:r>
            <a:r>
              <a:rPr lang="en-US" sz="2800" b="1" dirty="0" smtClean="0">
                <a:latin typeface="Times New Roman" pitchFamily="18" charset="0"/>
                <a:cs typeface="Times New Roman" pitchFamily="18" charset="0"/>
              </a:rPr>
              <a:t> 58 </a:t>
            </a:r>
            <a:r>
              <a:rPr lang="en-US" sz="2800" b="1" dirty="0" err="1" smtClean="0">
                <a:latin typeface="Times New Roman" pitchFamily="18" charset="0"/>
                <a:cs typeface="Times New Roman" pitchFamily="18" charset="0"/>
              </a:rPr>
              <a:t>bệnh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viện</a:t>
            </a:r>
            <a:r>
              <a:rPr lang="en-US" sz="2800" b="1" dirty="0" smtClean="0">
                <a:latin typeface="Times New Roman" pitchFamily="18" charset="0"/>
                <a:cs typeface="Times New Roman" pitchFamily="18" charset="0"/>
              </a:rPr>
              <a:t>, 45 </a:t>
            </a:r>
            <a:r>
              <a:rPr lang="en-US" sz="2800" b="1" dirty="0" err="1" smtClean="0">
                <a:latin typeface="Times New Roman" pitchFamily="18" charset="0"/>
                <a:cs typeface="Times New Roman" pitchFamily="18" charset="0"/>
              </a:rPr>
              <a:t>chợ</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trên</a:t>
            </a:r>
            <a:r>
              <a:rPr lang="en-US" sz="2800" b="1" dirty="0" smtClean="0">
                <a:latin typeface="Times New Roman" pitchFamily="18" charset="0"/>
                <a:cs typeface="Times New Roman" pitchFamily="18" charset="0"/>
              </a:rPr>
              <a:t> 20 </a:t>
            </a:r>
            <a:r>
              <a:rPr lang="en-US" sz="2800" b="1" dirty="0" err="1" smtClean="0">
                <a:latin typeface="Times New Roman" pitchFamily="18" charset="0"/>
                <a:cs typeface="Times New Roman" pitchFamily="18" charset="0"/>
              </a:rPr>
              <a:t>khu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vui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giải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trí</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Về</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khí</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hậu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Hồ</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Chí</a:t>
            </a:r>
            <a:r>
              <a:rPr lang="en-US" sz="2800" b="1" dirty="0" smtClean="0">
                <a:latin typeface="Times New Roman" pitchFamily="18" charset="0"/>
                <a:cs typeface="Times New Roman" pitchFamily="18" charset="0"/>
              </a:rPr>
              <a:t> Minh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4 </a:t>
            </a:r>
            <a:r>
              <a:rPr lang="en-US" sz="2800" b="1" dirty="0" err="1" smtClean="0">
                <a:latin typeface="Times New Roman" pitchFamily="18" charset="0"/>
                <a:cs typeface="Times New Roman" pitchFamily="18" charset="0"/>
              </a:rPr>
              <a:t>mùa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nhưng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rõ</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rệt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Chủ</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yếu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2 </a:t>
            </a:r>
            <a:r>
              <a:rPr lang="en-US" sz="2800" b="1" dirty="0" err="1" smtClean="0">
                <a:latin typeface="Times New Roman" pitchFamily="18" charset="0"/>
                <a:cs typeface="Times New Roman" pitchFamily="18" charset="0"/>
              </a:rPr>
              <a:t>mùa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mưa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nắng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Mùa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mưa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bắt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đầu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từ</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tháng</a:t>
            </a:r>
            <a:r>
              <a:rPr lang="en-US" sz="2800" b="1" dirty="0" smtClean="0">
                <a:latin typeface="Times New Roman" pitchFamily="18" charset="0"/>
                <a:cs typeface="Times New Roman" pitchFamily="18" charset="0"/>
              </a:rPr>
              <a:t> 5 </a:t>
            </a:r>
            <a:r>
              <a:rPr lang="en-US" sz="2800" b="1" dirty="0" err="1" smtClean="0">
                <a:latin typeface="Times New Roman" pitchFamily="18" charset="0"/>
                <a:cs typeface="Times New Roman" pitchFamily="18" charset="0"/>
              </a:rPr>
              <a:t>đến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tháng</a:t>
            </a:r>
            <a:r>
              <a:rPr lang="en-US" sz="2800" b="1" dirty="0" smtClean="0">
                <a:latin typeface="Times New Roman" pitchFamily="18" charset="0"/>
                <a:cs typeface="Times New Roman" pitchFamily="18" charset="0"/>
              </a:rPr>
              <a:t> 11, </a:t>
            </a:r>
            <a:r>
              <a:rPr lang="en-US" sz="2800" b="1" dirty="0" err="1" smtClean="0">
                <a:latin typeface="Times New Roman" pitchFamily="18" charset="0"/>
                <a:cs typeface="Times New Roman" pitchFamily="18" charset="0"/>
              </a:rPr>
              <a:t>mùa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khô</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bắt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đầu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từ</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tháng</a:t>
            </a:r>
            <a:r>
              <a:rPr lang="en-US" sz="2800" b="1" dirty="0" smtClean="0">
                <a:latin typeface="Times New Roman" pitchFamily="18" charset="0"/>
                <a:cs typeface="Times New Roman" pitchFamily="18" charset="0"/>
              </a:rPr>
              <a:t> 12 </a:t>
            </a:r>
            <a:r>
              <a:rPr lang="en-US" sz="2800" b="1" dirty="0" err="1" smtClean="0">
                <a:latin typeface="Times New Roman" pitchFamily="18" charset="0"/>
                <a:cs typeface="Times New Roman" pitchFamily="18" charset="0"/>
              </a:rPr>
              <a:t>đến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tháng</a:t>
            </a:r>
            <a:r>
              <a:rPr lang="en-US" sz="2800" b="1" dirty="0" smtClean="0">
                <a:latin typeface="Times New Roman" pitchFamily="18" charset="0"/>
                <a:cs typeface="Times New Roman" pitchFamily="18" charset="0"/>
              </a:rPr>
              <a:t> 4, </a:t>
            </a:r>
            <a:r>
              <a:rPr lang="en-US" sz="2800" b="1" dirty="0" err="1" smtClean="0">
                <a:latin typeface="Times New Roman" pitchFamily="18" charset="0"/>
                <a:cs typeface="Times New Roman" pitchFamily="18" charset="0"/>
              </a:rPr>
              <a:t>nhiệt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độ</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trung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bình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cao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nhất</a:t>
            </a:r>
            <a:r>
              <a:rPr lang="en-US" sz="2800" b="1" dirty="0" smtClean="0">
                <a:latin typeface="Times New Roman" pitchFamily="18" charset="0"/>
                <a:cs typeface="Times New Roman" pitchFamily="18" charset="0"/>
              </a:rPr>
              <a:t> 40</a:t>
            </a:r>
            <a:r>
              <a:rPr lang="en-US" sz="2800" b="1" baseline="30000" dirty="0" smtClean="0">
                <a:latin typeface="Times New Roman" pitchFamily="18" charset="0"/>
                <a:cs typeface="Times New Roman" pitchFamily="18" charset="0"/>
              </a:rPr>
              <a:t>0</a:t>
            </a:r>
            <a:r>
              <a:rPr lang="en-US" sz="2800" b="1" dirty="0" smtClean="0">
                <a:latin typeface="Times New Roman" pitchFamily="18" charset="0"/>
                <a:cs typeface="Times New Roman" pitchFamily="18" charset="0"/>
              </a:rPr>
              <a:t>c, </a:t>
            </a:r>
            <a:r>
              <a:rPr lang="en-US" sz="2800" b="1" dirty="0" err="1" smtClean="0">
                <a:latin typeface="Times New Roman" pitchFamily="18" charset="0"/>
                <a:cs typeface="Times New Roman" pitchFamily="18" charset="0"/>
              </a:rPr>
              <a:t>thấp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nhất</a:t>
            </a:r>
            <a:r>
              <a:rPr lang="en-US" sz="2800" b="1" dirty="0" smtClean="0">
                <a:latin typeface="Times New Roman" pitchFamily="18" charset="0"/>
                <a:cs typeface="Times New Roman" pitchFamily="18" charset="0"/>
              </a:rPr>
              <a:t> 13.8</a:t>
            </a:r>
            <a:r>
              <a:rPr lang="en-US" sz="2800" b="1" baseline="30000" dirty="0" smtClean="0">
                <a:latin typeface="Times New Roman" pitchFamily="18" charset="0"/>
                <a:cs typeface="Times New Roman" pitchFamily="18" charset="0"/>
              </a:rPr>
              <a:t>0</a:t>
            </a:r>
            <a:r>
              <a:rPr lang="en-US" sz="2800" b="1" dirty="0" smtClean="0">
                <a:latin typeface="Times New Roman" pitchFamily="18" charset="0"/>
                <a:cs typeface="Times New Roman" pitchFamily="18" charset="0"/>
              </a:rPr>
              <a:t>c…</a:t>
            </a:r>
          </a:p>
        </p:txBody>
      </p:sp>
      <p:sp>
        <p:nvSpPr>
          <p:cNvPr id="3" name="Date Placeholder 2"/>
          <p:cNvSpPr>
            <a:spLocks noGrp="1"/>
          </p:cNvSpPr>
          <p:nvPr>
            <p:ph type="dt" sz="half" idx="10"/>
          </p:nvPr>
        </p:nvSpPr>
        <p:spPr/>
        <p:txBody>
          <a:bodyPr/>
          <a:lstStyle/>
          <a:p>
            <a:fld id="{CBF78A9A-72DF-4C9D-B49E-8C1B52862AD4}" type="datetime1">
              <a:rPr lang="en-US" smtClean="0"/>
              <a:pPr/>
              <a:t>16/11/2016</a:t>
            </a:fld>
            <a:endParaRPr lang="en-US" dirty="0"/>
          </a:p>
        </p:txBody>
      </p:sp>
      <p:pic>
        <p:nvPicPr>
          <p:cNvPr id="5" name="Picture 4" descr="1402395418oaB5pF9u.jpeg"/>
          <p:cNvPicPr>
            <a:picLocks noChangeAspect="1"/>
          </p:cNvPicPr>
          <p:nvPr/>
        </p:nvPicPr>
        <p:blipFill>
          <a:blip r:embed="rId2"/>
          <a:stretch>
            <a:fillRect/>
          </a:stretch>
        </p:blipFill>
        <p:spPr>
          <a:xfrm>
            <a:off x="2971800" y="2133600"/>
            <a:ext cx="3048000" cy="2057400"/>
          </a:xfrm>
          <a:prstGeom prst="rect">
            <a:avLst/>
          </a:prstGeom>
        </p:spPr>
      </p:pic>
      <p:pic>
        <p:nvPicPr>
          <p:cNvPr id="6" name="Picture 5" descr="2c99a6e3032e12d62965326f0e9562b9.jpg"/>
          <p:cNvPicPr>
            <a:picLocks noChangeAspect="1"/>
          </p:cNvPicPr>
          <p:nvPr/>
        </p:nvPicPr>
        <p:blipFill>
          <a:blip r:embed="rId3" cstate="print"/>
          <a:stretch>
            <a:fillRect/>
          </a:stretch>
        </p:blipFill>
        <p:spPr>
          <a:xfrm>
            <a:off x="2971800" y="0"/>
            <a:ext cx="3048000" cy="2057400"/>
          </a:xfrm>
          <a:prstGeom prst="rect">
            <a:avLst/>
          </a:prstGeom>
        </p:spPr>
      </p:pic>
      <p:pic>
        <p:nvPicPr>
          <p:cNvPr id="7" name="Picture 6" descr="suoitien_4811.jpg"/>
          <p:cNvPicPr>
            <a:picLocks noChangeAspect="1"/>
          </p:cNvPicPr>
          <p:nvPr/>
        </p:nvPicPr>
        <p:blipFill>
          <a:blip r:embed="rId4"/>
          <a:stretch>
            <a:fillRect/>
          </a:stretch>
        </p:blipFill>
        <p:spPr>
          <a:xfrm>
            <a:off x="6172200" y="2133600"/>
            <a:ext cx="2819400" cy="2114550"/>
          </a:xfrm>
          <a:prstGeom prst="rect">
            <a:avLst/>
          </a:prstGeom>
        </p:spPr>
      </p:pic>
      <p:pic>
        <p:nvPicPr>
          <p:cNvPr id="8" name="Picture 7" descr="1461752925_5.jpg"/>
          <p:cNvPicPr>
            <a:picLocks noChangeAspect="1"/>
          </p:cNvPicPr>
          <p:nvPr/>
        </p:nvPicPr>
        <p:blipFill>
          <a:blip r:embed="rId5"/>
          <a:stretch>
            <a:fillRect/>
          </a:stretch>
        </p:blipFill>
        <p:spPr>
          <a:xfrm>
            <a:off x="76200" y="2133601"/>
            <a:ext cx="2743200" cy="2041344"/>
          </a:xfrm>
          <a:prstGeom prst="rect">
            <a:avLst/>
          </a:prstGeom>
        </p:spPr>
      </p:pic>
      <p:pic>
        <p:nvPicPr>
          <p:cNvPr id="9" name="Picture 8" descr="benh-vien-pham-ngoc-thach.jpg"/>
          <p:cNvPicPr>
            <a:picLocks noChangeAspect="1"/>
          </p:cNvPicPr>
          <p:nvPr/>
        </p:nvPicPr>
        <p:blipFill>
          <a:blip r:embed="rId6" cstate="print"/>
          <a:stretch>
            <a:fillRect/>
          </a:stretch>
        </p:blipFill>
        <p:spPr>
          <a:xfrm>
            <a:off x="76200" y="0"/>
            <a:ext cx="2743200" cy="2000250"/>
          </a:xfrm>
          <a:prstGeom prst="rect">
            <a:avLst/>
          </a:prstGeom>
        </p:spPr>
      </p:pic>
      <p:pic>
        <p:nvPicPr>
          <p:cNvPr id="11" name="Picture 10" descr="dai-_nam_2_WOJO.jpg"/>
          <p:cNvPicPr>
            <a:picLocks noChangeAspect="1"/>
          </p:cNvPicPr>
          <p:nvPr/>
        </p:nvPicPr>
        <p:blipFill>
          <a:blip r:embed="rId7" cstate="print"/>
          <a:stretch>
            <a:fillRect/>
          </a:stretch>
        </p:blipFill>
        <p:spPr>
          <a:xfrm>
            <a:off x="6172200" y="0"/>
            <a:ext cx="2819400" cy="2057400"/>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16/11/2016</a:t>
            </a:fld>
            <a:endParaRPr lang="en-US"/>
          </a:p>
        </p:txBody>
      </p:sp>
      <p:sp>
        <p:nvSpPr>
          <p:cNvPr id="5" name="TextBox 4"/>
          <p:cNvSpPr txBox="1"/>
          <p:nvPr/>
        </p:nvSpPr>
        <p:spPr>
          <a:xfrm>
            <a:off x="0" y="0"/>
            <a:ext cx="8991600" cy="954107"/>
          </a:xfrm>
          <a:prstGeom prst="rect">
            <a:avLst/>
          </a:prstGeom>
          <a:noFill/>
        </p:spPr>
        <p:txBody>
          <a:bodyPr wrap="square" rtlCol="0">
            <a:spAutoFit/>
          </a:bodyPr>
          <a:lstStyle/>
          <a:p>
            <a:r>
              <a:rPr lang="en-US" sz="2800" b="1" dirty="0" smtClean="0">
                <a:solidFill>
                  <a:srgbClr val="FF0000"/>
                </a:solidFill>
                <a:latin typeface="Times New Roman" pitchFamily="18" charset="0"/>
                <a:cs typeface="Times New Roman" pitchFamily="18" charset="0"/>
              </a:rPr>
              <a:t>     2. </a:t>
            </a:r>
            <a:r>
              <a:rPr lang="en-US" sz="2800" b="1" dirty="0" err="1" smtClean="0">
                <a:solidFill>
                  <a:srgbClr val="FF0000"/>
                </a:solidFill>
                <a:latin typeface="Times New Roman" pitchFamily="18" charset="0"/>
                <a:cs typeface="Times New Roman" pitchFamily="18" charset="0"/>
              </a:rPr>
              <a:t>Nhận</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định</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Nghị</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quyết</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Đại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hội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Đại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biểu</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Đảng</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bộ</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Thành</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phố</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Hồ</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Chí</a:t>
            </a:r>
            <a:r>
              <a:rPr lang="en-US" sz="2800" b="1" dirty="0" smtClean="0">
                <a:solidFill>
                  <a:srgbClr val="FF0000"/>
                </a:solidFill>
                <a:latin typeface="Times New Roman" pitchFamily="18" charset="0"/>
                <a:cs typeface="Times New Roman" pitchFamily="18" charset="0"/>
              </a:rPr>
              <a:t> Minh </a:t>
            </a:r>
            <a:r>
              <a:rPr lang="en-US" sz="2800" b="1" dirty="0" err="1" smtClean="0">
                <a:solidFill>
                  <a:srgbClr val="FF0000"/>
                </a:solidFill>
                <a:latin typeface="Times New Roman" pitchFamily="18" charset="0"/>
                <a:cs typeface="Times New Roman" pitchFamily="18" charset="0"/>
              </a:rPr>
              <a:t>lần</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thứ</a:t>
            </a:r>
            <a:r>
              <a:rPr lang="en-US" sz="2800" b="1" dirty="0" smtClean="0">
                <a:solidFill>
                  <a:srgbClr val="FF0000"/>
                </a:solidFill>
                <a:latin typeface="Times New Roman" pitchFamily="18" charset="0"/>
                <a:cs typeface="Times New Roman" pitchFamily="18" charset="0"/>
              </a:rPr>
              <a:t> X </a:t>
            </a:r>
            <a:r>
              <a:rPr lang="en-US" sz="2800" b="1" dirty="0" err="1" smtClean="0">
                <a:solidFill>
                  <a:srgbClr val="FF0000"/>
                </a:solidFill>
                <a:latin typeface="Times New Roman" pitchFamily="18" charset="0"/>
                <a:cs typeface="Times New Roman" pitchFamily="18" charset="0"/>
              </a:rPr>
              <a:t>nhiệm</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kỳ</a:t>
            </a:r>
            <a:r>
              <a:rPr lang="en-US" sz="2800" b="1" dirty="0" smtClean="0">
                <a:solidFill>
                  <a:srgbClr val="FF0000"/>
                </a:solidFill>
                <a:latin typeface="Times New Roman" pitchFamily="18" charset="0"/>
                <a:cs typeface="Times New Roman" pitchFamily="18" charset="0"/>
              </a:rPr>
              <a:t> 2015 – 2020</a:t>
            </a:r>
          </a:p>
        </p:txBody>
      </p:sp>
      <p:sp>
        <p:nvSpPr>
          <p:cNvPr id="6" name="TextBox 5"/>
          <p:cNvSpPr txBox="1"/>
          <p:nvPr/>
        </p:nvSpPr>
        <p:spPr>
          <a:xfrm>
            <a:off x="0" y="3441680"/>
            <a:ext cx="8991600" cy="3416320"/>
          </a:xfrm>
          <a:prstGeom prst="rect">
            <a:avLst/>
          </a:prstGeom>
          <a:noFill/>
        </p:spPr>
        <p:txBody>
          <a:bodyPr wrap="square" rtlCol="0">
            <a:spAutoFit/>
          </a:bodyPr>
          <a:lstStyle/>
          <a:p>
            <a:pPr algn="just"/>
            <a:r>
              <a:rPr lang="en-US" sz="2700" b="1" dirty="0" smtClean="0">
                <a:latin typeface="Times New Roman" pitchFamily="18" charset="0"/>
                <a:cs typeface="Times New Roman" pitchFamily="18" charset="0"/>
              </a:rPr>
              <a:t>	</a:t>
            </a:r>
            <a:r>
              <a:rPr lang="vi-VN" sz="2700" b="1" dirty="0" smtClean="0">
                <a:latin typeface="Times New Roman" pitchFamily="18" charset="0"/>
                <a:cs typeface="Times New Roman" pitchFamily="18" charset="0"/>
              </a:rPr>
              <a:t>Xây dựng Đảng bộ thành phố thật trong sạch, vững mạnh; tăng cường hiệu lực, hiệu quả quản lý Nhà nước; không ngừng đổi mới, năng động, sáng tạo, giữ vững ổn định chính trị - xã hội; nâng cao chất lượng tăng trưởng và năng lực cạnh tranh của kinh tế thành phố, gắn tăng trưởng kinh tế với phát triển văn hóa, xây dựng con người, thực hiện tiến bộ, công bằng xã hội, bảo vệ môi trường; nâng cao phúc lợi xã hội và chất lượng cuộc sống của Nhân dân. </a:t>
            </a:r>
            <a:endParaRPr lang="en-US" sz="2700" dirty="0">
              <a:latin typeface="Times New Roman" pitchFamily="18" charset="0"/>
              <a:cs typeface="Times New Roman" pitchFamily="18" charset="0"/>
            </a:endParaRPr>
          </a:p>
        </p:txBody>
      </p:sp>
      <p:pic>
        <p:nvPicPr>
          <p:cNvPr id="7" name="Picture 6" descr="dai_hoi_dang_bo_tphcm_beoe.jpg"/>
          <p:cNvPicPr>
            <a:picLocks noChangeAspect="1"/>
          </p:cNvPicPr>
          <p:nvPr/>
        </p:nvPicPr>
        <p:blipFill>
          <a:blip r:embed="rId3"/>
          <a:stretch>
            <a:fillRect/>
          </a:stretch>
        </p:blipFill>
        <p:spPr>
          <a:xfrm>
            <a:off x="0" y="914400"/>
            <a:ext cx="9144000" cy="2590800"/>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16/11/2016</a:t>
            </a:fld>
            <a:endParaRPr lang="en-US" dirty="0"/>
          </a:p>
        </p:txBody>
      </p:sp>
      <p:sp>
        <p:nvSpPr>
          <p:cNvPr id="5" name="Rectangle 4"/>
          <p:cNvSpPr/>
          <p:nvPr/>
        </p:nvSpPr>
        <p:spPr>
          <a:xfrm>
            <a:off x="0" y="3581400"/>
            <a:ext cx="8991600" cy="2677656"/>
          </a:xfrm>
          <a:prstGeom prst="rect">
            <a:avLst/>
          </a:prstGeom>
        </p:spPr>
        <p:txBody>
          <a:bodyPr wrap="square">
            <a:spAutoFit/>
          </a:bodyPr>
          <a:lstStyle/>
          <a:p>
            <a:r>
              <a:rPr lang="vi-VN" sz="2800" b="1" dirty="0" smtClean="0">
                <a:latin typeface="Times New Roman" pitchFamily="18" charset="0"/>
                <a:cs typeface="Times New Roman" pitchFamily="18" charset="0"/>
              </a:rPr>
              <a:t>Xây dựng thành phố Hồ Chí Minh có chất lượng sống tốt, văn minh, hiện đại, nghĩa tình; có vai trò động lực trong sự nghiệp công nghiệp hóa, hiện đại hóa đất nước; sớm trở thành một trong những trung tâm lớn về kinh tế, tài chính, thương mại, khoa học - công nghệ của khu vực Đông Nam Á</a:t>
            </a:r>
            <a:r>
              <a:rPr lang="en-US" sz="2800" b="1" dirty="0" smtClean="0">
                <a:latin typeface="Times New Roman" pitchFamily="18" charset="0"/>
                <a:cs typeface="Times New Roman" pitchFamily="18" charset="0"/>
              </a:rPr>
              <a:t>.</a:t>
            </a:r>
            <a:endParaRPr lang="en-US" sz="2800" dirty="0"/>
          </a:p>
        </p:txBody>
      </p:sp>
      <p:pic>
        <p:nvPicPr>
          <p:cNvPr id="6" name="Picture 5" descr="dai_hoi_dang_bo_tphcm_beoe.jpg"/>
          <p:cNvPicPr>
            <a:picLocks noChangeAspect="1"/>
          </p:cNvPicPr>
          <p:nvPr/>
        </p:nvPicPr>
        <p:blipFill>
          <a:blip r:embed="rId2"/>
          <a:stretch>
            <a:fillRect/>
          </a:stretch>
        </p:blipFill>
        <p:spPr>
          <a:xfrm>
            <a:off x="0" y="0"/>
            <a:ext cx="9144000" cy="3429000"/>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16/11/2016</a:t>
            </a:fld>
            <a:endParaRPr lang="en-US"/>
          </a:p>
        </p:txBody>
      </p:sp>
      <p:sp>
        <p:nvSpPr>
          <p:cNvPr id="1025" name="Rectangle 1"/>
          <p:cNvSpPr>
            <a:spLocks noChangeArrowheads="1"/>
          </p:cNvSpPr>
          <p:nvPr/>
        </p:nvSpPr>
        <p:spPr bwMode="auto">
          <a:xfrm>
            <a:off x="0" y="0"/>
            <a:ext cx="9144001" cy="61247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endParaRPr lang="en-US" sz="2800" b="1" dirty="0" smtClean="0">
              <a:solidFill>
                <a:srgbClr val="FF0000"/>
              </a:solidFill>
              <a:latin typeface="Times New Roman" pitchFamily="18"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lang="en-US" sz="2800" b="1" dirty="0" smtClean="0">
                <a:solidFill>
                  <a:srgbClr val="FF0000"/>
                </a:solidFill>
                <a:latin typeface="Times New Roman" pitchFamily="18" charset="0"/>
                <a:ea typeface="Times New Roman" pitchFamily="18" charset="0"/>
                <a:cs typeface="Times New Roman" pitchFamily="18" charset="0"/>
              </a:rPr>
              <a:t>***</a:t>
            </a:r>
            <a:r>
              <a:rPr kumimoji="0" lang="en-US" sz="28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 NHIỆM VỤ VÀ NHỮNG GIẢI PHÁP CHỦ YẾU TRONG</a:t>
            </a:r>
            <a:r>
              <a:rPr kumimoji="0" lang="en-US" sz="2800" b="1" i="0" u="none" strike="noStrike" cap="none" normalizeH="0" dirty="0" smtClean="0">
                <a:ln>
                  <a:noFill/>
                </a:ln>
                <a:solidFill>
                  <a:srgbClr val="FF0000"/>
                </a:solidFill>
                <a:effectLst/>
                <a:latin typeface="Times New Roman" pitchFamily="18" charset="0"/>
                <a:ea typeface="Times New Roman" pitchFamily="18" charset="0"/>
                <a:cs typeface="Times New Roman" pitchFamily="18" charset="0"/>
              </a:rPr>
              <a:t> NGHỊ QUYẾT ĐẢNG BỘ THÀNH PHỐ HỒ CHÍ MINH NHIỆM KỲ 2015 - 2020</a:t>
            </a:r>
            <a:endParaRPr kumimoji="0" lang="en-US" sz="2800" b="0"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lang="en-US" sz="2800" b="1" dirty="0" smtClean="0">
                <a:latin typeface="Times New Roman" pitchFamily="18" charset="0"/>
                <a:ea typeface="Times New Roman" pitchFamily="18" charset="0"/>
                <a:cs typeface="Times New Roman" pitchFamily="18" charset="0"/>
              </a:rPr>
              <a:t>      </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Tạo</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sự</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đột</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phá</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trong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nâng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cao</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chất</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lượng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tăng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trưởng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và</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năng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lực</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cạnh</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tranh</a:t>
            </a:r>
            <a:endPar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2.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Phát</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triển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đô</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thị</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bền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vững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xây</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dựng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kết</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cấu</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hạ</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tầng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đồng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bộ</a:t>
            </a:r>
            <a:endPar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3.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Đổi</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mới</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căn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bản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và</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toàn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diện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giáo</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dục</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đào</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tạo</a:t>
            </a:r>
            <a:endPar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4.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Phát</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triển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ứng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dụng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mạnh</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mẽ</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khoa</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học</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công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nghệ</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thật</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sự</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là</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động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lực</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phát</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triển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kinh</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tế</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xã</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hội</a:t>
            </a:r>
            <a:endPar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5.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Phát</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triển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văn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hóa</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xây</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dựng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con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người</a:t>
            </a:r>
            <a:endPar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6.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Phát</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triển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y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tế</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thể</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dục</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thể</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thao</a:t>
            </a:r>
            <a:endPar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7.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Bảo</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đảm</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an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sinh</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xã</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hội</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và</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phúc</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lợi</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xã</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hội</a:t>
            </a:r>
            <a:endPar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16/11/2016</a:t>
            </a:fld>
            <a:endParaRPr lang="en-US" dirty="0"/>
          </a:p>
        </p:txBody>
      </p:sp>
      <p:sp>
        <p:nvSpPr>
          <p:cNvPr id="5" name="Rectangle 4"/>
          <p:cNvSpPr/>
          <p:nvPr/>
        </p:nvSpPr>
        <p:spPr>
          <a:xfrm>
            <a:off x="0" y="0"/>
            <a:ext cx="9144000" cy="6124754"/>
          </a:xfrm>
          <a:prstGeom prst="rect">
            <a:avLst/>
          </a:prstGeom>
        </p:spPr>
        <p:txBody>
          <a:bodyPr wrap="square">
            <a:spAutoFit/>
          </a:bodyPr>
          <a:lstStyle/>
          <a:p>
            <a:pPr lvl="0" algn="just" eaLnBrk="0" fontAlgn="base" hangingPunct="0">
              <a:spcBef>
                <a:spcPct val="0"/>
              </a:spcBef>
              <a:spcAft>
                <a:spcPct val="0"/>
              </a:spcAft>
            </a:pPr>
            <a:r>
              <a:rPr lang="en-US" sz="2800" b="1" dirty="0" smtClean="0">
                <a:latin typeface="Times New Roman" pitchFamily="18" charset="0"/>
                <a:ea typeface="Times New Roman" pitchFamily="18" charset="0"/>
                <a:cs typeface="Times New Roman" pitchFamily="18" charset="0"/>
              </a:rPr>
              <a:t>    </a:t>
            </a:r>
          </a:p>
          <a:p>
            <a:pPr lvl="0" algn="just" eaLnBrk="0" fontAlgn="base" hangingPunct="0">
              <a:spcBef>
                <a:spcPct val="0"/>
              </a:spcBef>
              <a:spcAft>
                <a:spcPct val="0"/>
              </a:spcAft>
            </a:pPr>
            <a:r>
              <a:rPr lang="en-US" sz="2800" b="1" dirty="0" smtClean="0">
                <a:latin typeface="Times New Roman" pitchFamily="18" charset="0"/>
                <a:ea typeface="Times New Roman" pitchFamily="18" charset="0"/>
                <a:cs typeface="Times New Roman" pitchFamily="18" charset="0"/>
              </a:rPr>
              <a:t>    8. </a:t>
            </a:r>
            <a:r>
              <a:rPr lang="en-US" sz="2800" b="1" dirty="0" err="1" smtClean="0">
                <a:latin typeface="Times New Roman" pitchFamily="18" charset="0"/>
                <a:ea typeface="Times New Roman" pitchFamily="18" charset="0"/>
                <a:cs typeface="Times New Roman" pitchFamily="18" charset="0"/>
              </a:rPr>
              <a:t>Giữ</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vững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ổn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định</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chính</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trị</a:t>
            </a:r>
            <a:r>
              <a:rPr lang="en-US" sz="2800" b="1" dirty="0" smtClean="0">
                <a:latin typeface="Times New Roman" pitchFamily="18" charset="0"/>
                <a:ea typeface="Times New Roman" pitchFamily="18" charset="0"/>
                <a:cs typeface="Times New Roman" pitchFamily="18" charset="0"/>
              </a:rPr>
              <a:t> - </a:t>
            </a:r>
            <a:r>
              <a:rPr lang="en-US" sz="2800" b="1" dirty="0" err="1" smtClean="0">
                <a:latin typeface="Times New Roman" pitchFamily="18" charset="0"/>
                <a:ea typeface="Times New Roman" pitchFamily="18" charset="0"/>
                <a:cs typeface="Times New Roman" pitchFamily="18" charset="0"/>
              </a:rPr>
              <a:t>xã</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hội</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bảo</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đảm</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quốc</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phòng</a:t>
            </a:r>
            <a:r>
              <a:rPr lang="en-US" sz="2800" b="1" dirty="0" smtClean="0">
                <a:latin typeface="Times New Roman" pitchFamily="18" charset="0"/>
                <a:ea typeface="Times New Roman" pitchFamily="18" charset="0"/>
                <a:cs typeface="Times New Roman" pitchFamily="18" charset="0"/>
              </a:rPr>
              <a:t> - an </a:t>
            </a:r>
            <a:r>
              <a:rPr lang="en-US" sz="2800" b="1" dirty="0" err="1" smtClean="0">
                <a:latin typeface="Times New Roman" pitchFamily="18" charset="0"/>
                <a:ea typeface="Times New Roman" pitchFamily="18" charset="0"/>
                <a:cs typeface="Times New Roman" pitchFamily="18" charset="0"/>
              </a:rPr>
              <a:t>ninh</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vững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chắc</a:t>
            </a:r>
            <a:endParaRPr lang="en-US" sz="2800" dirty="0" smtClean="0">
              <a:latin typeface="Times New Roman" pitchFamily="18" charset="0"/>
              <a:ea typeface="Times New Roman" pitchFamily="18" charset="0"/>
              <a:cs typeface="Times New Roman" pitchFamily="18" charset="0"/>
            </a:endParaRPr>
          </a:p>
          <a:p>
            <a:pPr lvl="0" algn="just" eaLnBrk="0" fontAlgn="base" hangingPunct="0">
              <a:spcBef>
                <a:spcPct val="0"/>
              </a:spcBef>
              <a:spcAft>
                <a:spcPct val="0"/>
              </a:spcAft>
            </a:pPr>
            <a:r>
              <a:rPr lang="en-US" sz="2800" b="1" dirty="0" smtClean="0">
                <a:latin typeface="Times New Roman" pitchFamily="18" charset="0"/>
                <a:ea typeface="Times New Roman" pitchFamily="18" charset="0"/>
                <a:cs typeface="Times New Roman" pitchFamily="18" charset="0"/>
              </a:rPr>
              <a:t>    9. </a:t>
            </a:r>
            <a:r>
              <a:rPr lang="en-US" sz="2800" b="1" dirty="0" err="1" smtClean="0">
                <a:latin typeface="Times New Roman" pitchFamily="18" charset="0"/>
                <a:ea typeface="Times New Roman" pitchFamily="18" charset="0"/>
                <a:cs typeface="Times New Roman" pitchFamily="18" charset="0"/>
              </a:rPr>
              <a:t>Nâng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cao</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hiệu</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quả</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hoạt</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động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đối</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ngoại</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chủ</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động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hội</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nhập</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quốc</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tế</a:t>
            </a:r>
            <a:endParaRPr lang="en-US" sz="2800" dirty="0" smtClean="0">
              <a:latin typeface="Times New Roman" pitchFamily="18" charset="0"/>
              <a:ea typeface="Times New Roman" pitchFamily="18" charset="0"/>
              <a:cs typeface="Times New Roman" pitchFamily="18" charset="0"/>
            </a:endParaRPr>
          </a:p>
          <a:p>
            <a:pPr algn="just" eaLnBrk="0" fontAlgn="base" hangingPunct="0">
              <a:spcBef>
                <a:spcPct val="0"/>
              </a:spcBef>
              <a:spcAft>
                <a:spcPct val="0"/>
              </a:spcAft>
            </a:pPr>
            <a:r>
              <a:rPr lang="en-US" sz="2800" b="1" dirty="0" smtClean="0">
                <a:latin typeface="Times New Roman" pitchFamily="18" charset="0"/>
                <a:ea typeface="Times New Roman" pitchFamily="18" charset="0"/>
                <a:cs typeface="Times New Roman" pitchFamily="18" charset="0"/>
              </a:rPr>
              <a:t>  10. </a:t>
            </a:r>
            <a:r>
              <a:rPr lang="en-US" sz="2800" b="1" dirty="0" err="1" smtClean="0">
                <a:latin typeface="Times New Roman" pitchFamily="18" charset="0"/>
                <a:ea typeface="Times New Roman" pitchFamily="18" charset="0"/>
                <a:cs typeface="Times New Roman" pitchFamily="18" charset="0"/>
              </a:rPr>
              <a:t>Tiếp</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tục</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đổi</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mới</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nâng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cao</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hơn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nữa</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hiệu</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quả</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công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tác</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dân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vận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tăng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cường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mối</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quan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hệ</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máu</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thịt</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giữa</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Đảng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bộ</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với</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Nhân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dân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phát</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huy</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dân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chủ</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kỷ</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cương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và</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sức</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mạnh</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khối</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đại</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đoàn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kết</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toàn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dân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tộc</a:t>
            </a:r>
            <a:endParaRPr lang="en-US" sz="2800" dirty="0" smtClean="0">
              <a:latin typeface="Times New Roman" pitchFamily="18" charset="0"/>
              <a:ea typeface="Times New Roman" pitchFamily="18" charset="0"/>
              <a:cs typeface="Times New Roman" pitchFamily="18" charset="0"/>
            </a:endParaRPr>
          </a:p>
          <a:p>
            <a:pPr lvl="0" algn="just" eaLnBrk="0" fontAlgn="base" hangingPunct="0">
              <a:spcBef>
                <a:spcPct val="0"/>
              </a:spcBef>
              <a:spcAft>
                <a:spcPct val="0"/>
              </a:spcAft>
            </a:pPr>
            <a:r>
              <a:rPr lang="en-US" sz="2800" b="1" dirty="0" smtClean="0">
                <a:latin typeface="Times New Roman" pitchFamily="18" charset="0"/>
                <a:ea typeface="Times New Roman" pitchFamily="18" charset="0"/>
                <a:cs typeface="Times New Roman" pitchFamily="18" charset="0"/>
              </a:rPr>
              <a:t>  11. </a:t>
            </a:r>
            <a:r>
              <a:rPr lang="en-US" sz="2800" b="1" dirty="0" err="1" smtClean="0">
                <a:latin typeface="Times New Roman" pitchFamily="18" charset="0"/>
                <a:ea typeface="Times New Roman" pitchFamily="18" charset="0"/>
                <a:cs typeface="Times New Roman" pitchFamily="18" charset="0"/>
              </a:rPr>
              <a:t>Xây</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dựng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chính</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quyền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hiệu</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lực</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hiệu</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quả</a:t>
            </a:r>
            <a:endParaRPr lang="en-US" sz="2800" dirty="0" smtClean="0">
              <a:latin typeface="Times New Roman" pitchFamily="18" charset="0"/>
              <a:ea typeface="Times New Roman" pitchFamily="18" charset="0"/>
              <a:cs typeface="Times New Roman" pitchFamily="18" charset="0"/>
            </a:endParaRPr>
          </a:p>
          <a:p>
            <a:pPr lvl="0" algn="just" eaLnBrk="0" fontAlgn="base" hangingPunct="0">
              <a:spcBef>
                <a:spcPct val="0"/>
              </a:spcBef>
              <a:spcAft>
                <a:spcPct val="0"/>
              </a:spcAft>
            </a:pPr>
            <a:r>
              <a:rPr lang="en-US" sz="2800" b="1" dirty="0" smtClean="0">
                <a:latin typeface="Times New Roman" pitchFamily="18" charset="0"/>
                <a:ea typeface="Times New Roman" pitchFamily="18" charset="0"/>
                <a:cs typeface="Times New Roman" pitchFamily="18" charset="0"/>
              </a:rPr>
              <a:t>  12. </a:t>
            </a:r>
            <a:r>
              <a:rPr lang="en-US" sz="2800" b="1" dirty="0" err="1" smtClean="0">
                <a:latin typeface="Times New Roman" pitchFamily="18" charset="0"/>
                <a:ea typeface="Times New Roman" pitchFamily="18" charset="0"/>
                <a:cs typeface="Times New Roman" pitchFamily="18" charset="0"/>
              </a:rPr>
              <a:t>Xây</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dựng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Đảng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bộ</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thành</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phố</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thật</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trong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sạch</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vững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mạnh</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nâng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cao</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năng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lực</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lãnh</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đạo</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và</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sức</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chiến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đấu</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của</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tổ</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chức</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đảng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chất</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lượng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cán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bộ</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đảng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viên</a:t>
            </a:r>
            <a:endParaRPr lang="en-US" sz="2800" b="1" dirty="0" smtClean="0">
              <a:latin typeface="Times New Roman" pitchFamily="18" charset="0"/>
              <a:ea typeface="Times New Roman" pitchFamily="18" charset="0"/>
              <a:cs typeface="Times New Roman" pitchFamily="18" charset="0"/>
            </a:endParaRPr>
          </a:p>
          <a:p>
            <a:pPr lvl="0" algn="just" eaLnBrk="0" fontAlgn="base" hangingPunct="0">
              <a:spcBef>
                <a:spcPct val="0"/>
              </a:spcBef>
              <a:spcAft>
                <a:spcPct val="0"/>
              </a:spcAft>
            </a:pPr>
            <a:r>
              <a:rPr lang="en-US" sz="2800" b="1" dirty="0" smtClean="0">
                <a:latin typeface="Times New Roman" pitchFamily="18" charset="0"/>
                <a:ea typeface="Times New Roman" pitchFamily="18" charset="0"/>
                <a:cs typeface="Times New Roman" pitchFamily="18" charset="0"/>
              </a:rPr>
              <a:t> </a:t>
            </a:r>
            <a:endParaRPr lang="en-US" sz="2800"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4191000"/>
            <a:ext cx="9144000" cy="2246769"/>
          </a:xfrm>
          <a:prstGeom prst="rect">
            <a:avLst/>
          </a:prstGeom>
          <a:noFill/>
        </p:spPr>
        <p:txBody>
          <a:bodyPr wrap="square" rtlCol="0">
            <a:spAutoFit/>
          </a:bodyPr>
          <a:lstStyle/>
          <a:p>
            <a:pPr algn="just"/>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Sau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đây</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tôi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xin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trình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bày</a:t>
            </a:r>
            <a:r>
              <a:rPr lang="en-US" sz="2800" b="1" dirty="0" smtClean="0">
                <a:latin typeface="Times New Roman" pitchFamily="18" charset="0"/>
                <a:cs typeface="Times New Roman" pitchFamily="18" charset="0"/>
              </a:rPr>
              <a:t> 1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những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nội</a:t>
            </a:r>
            <a:r>
              <a:rPr lang="en-US" sz="2800" b="1" dirty="0" smtClean="0">
                <a:latin typeface="Times New Roman" pitchFamily="18" charset="0"/>
                <a:cs typeface="Times New Roman" pitchFamily="18" charset="0"/>
              </a:rPr>
              <a:t> dung </a:t>
            </a:r>
            <a:r>
              <a:rPr lang="en-US" sz="2800" b="1" dirty="0" err="1" smtClean="0">
                <a:latin typeface="Times New Roman" pitchFamily="18" charset="0"/>
                <a:cs typeface="Times New Roman" pitchFamily="18" charset="0"/>
              </a:rPr>
              <a:t>theo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Nghị</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quyết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hội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biểu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Đảng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bộ</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Hồ</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Chí</a:t>
            </a:r>
            <a:r>
              <a:rPr lang="en-US" sz="2800" b="1" dirty="0" smtClean="0">
                <a:latin typeface="Times New Roman" pitchFamily="18" charset="0"/>
                <a:cs typeface="Times New Roman" pitchFamily="18" charset="0"/>
              </a:rPr>
              <a:t> Minh </a:t>
            </a:r>
            <a:r>
              <a:rPr lang="en-US" sz="2800" b="1" dirty="0" err="1" smtClean="0">
                <a:latin typeface="Times New Roman" pitchFamily="18" charset="0"/>
                <a:cs typeface="Times New Roman" pitchFamily="18" charset="0"/>
              </a:rPr>
              <a:t>lần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thứ</a:t>
            </a:r>
            <a:r>
              <a:rPr lang="en-US" sz="2800" b="1" dirty="0" smtClean="0">
                <a:latin typeface="Times New Roman" pitchFamily="18" charset="0"/>
                <a:cs typeface="Times New Roman" pitchFamily="18" charset="0"/>
              </a:rPr>
              <a:t> X </a:t>
            </a:r>
            <a:r>
              <a:rPr lang="en-US" sz="2800" b="1" dirty="0" err="1" smtClean="0">
                <a:latin typeface="Times New Roman" pitchFamily="18" charset="0"/>
                <a:cs typeface="Times New Roman" pitchFamily="18" charset="0"/>
              </a:rPr>
              <a:t>nhiệm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kỳ</a:t>
            </a:r>
            <a:r>
              <a:rPr lang="en-US" sz="2800" b="1" dirty="0" smtClean="0">
                <a:latin typeface="Times New Roman" pitchFamily="18" charset="0"/>
                <a:cs typeface="Times New Roman" pitchFamily="18" charset="0"/>
              </a:rPr>
              <a:t> 2015 – 2020 </a:t>
            </a:r>
            <a:r>
              <a:rPr lang="en-US" sz="2800" b="1" dirty="0" err="1" smtClean="0">
                <a:solidFill>
                  <a:srgbClr val="FF0000"/>
                </a:solidFill>
                <a:latin typeface="Times New Roman" pitchFamily="18" charset="0"/>
                <a:cs typeface="Times New Roman" pitchFamily="18" charset="0"/>
              </a:rPr>
              <a:t>đó</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là</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cải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cách</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về</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môi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trường</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sống</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đô</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thị</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cơ</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sở</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hạ</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tầng</a:t>
            </a:r>
            <a:r>
              <a:rPr lang="en-US" sz="2800" b="1" dirty="0" smtClean="0">
                <a:solidFill>
                  <a:srgbClr val="FF0000"/>
                </a:solidFill>
                <a:latin typeface="Times New Roman" pitchFamily="18" charset="0"/>
                <a:cs typeface="Times New Roman" pitchFamily="18" charset="0"/>
              </a:rPr>
              <a:t>.</a:t>
            </a:r>
          </a:p>
          <a:p>
            <a:endParaRPr lang="en-US" sz="2800" b="1" dirty="0">
              <a:solidFill>
                <a:srgbClr val="FF0000"/>
              </a:solidFill>
              <a:latin typeface="Times New Roman" pitchFamily="18" charset="0"/>
              <a:cs typeface="Times New Roman" pitchFamily="18" charset="0"/>
            </a:endParaRPr>
          </a:p>
        </p:txBody>
      </p:sp>
      <p:sp>
        <p:nvSpPr>
          <p:cNvPr id="3" name="Date Placeholder 2"/>
          <p:cNvSpPr>
            <a:spLocks noGrp="1"/>
          </p:cNvSpPr>
          <p:nvPr>
            <p:ph type="dt" sz="half" idx="10"/>
          </p:nvPr>
        </p:nvSpPr>
        <p:spPr/>
        <p:txBody>
          <a:bodyPr/>
          <a:lstStyle/>
          <a:p>
            <a:fld id="{17D0D996-7AED-4D0C-9DB7-2D9D0900472E}" type="datetime1">
              <a:rPr lang="en-US" smtClean="0"/>
              <a:pPr/>
              <a:t>16/11/2016</a:t>
            </a:fld>
            <a:endParaRPr lang="en-US" dirty="0"/>
          </a:p>
        </p:txBody>
      </p:sp>
      <p:pic>
        <p:nvPicPr>
          <p:cNvPr id="5" name="Picture 4" descr="dai_hoi_dang_bo_tphcm_beoe.jpg"/>
          <p:cNvPicPr>
            <a:picLocks noChangeAspect="1"/>
          </p:cNvPicPr>
          <p:nvPr/>
        </p:nvPicPr>
        <p:blipFill>
          <a:blip r:embed="rId2"/>
          <a:stretch>
            <a:fillRect/>
          </a:stretch>
        </p:blipFill>
        <p:spPr>
          <a:xfrm>
            <a:off x="0" y="0"/>
            <a:ext cx="9144000" cy="3962400"/>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16/11/2016</a:t>
            </a:fld>
            <a:endParaRPr lang="en-US"/>
          </a:p>
        </p:txBody>
      </p:sp>
      <p:sp>
        <p:nvSpPr>
          <p:cNvPr id="3" name="TextBox 2"/>
          <p:cNvSpPr txBox="1"/>
          <p:nvPr/>
        </p:nvSpPr>
        <p:spPr>
          <a:xfrm>
            <a:off x="0" y="228600"/>
            <a:ext cx="9067800" cy="6001643"/>
          </a:xfrm>
          <a:prstGeom prst="rect">
            <a:avLst/>
          </a:prstGeom>
          <a:noFill/>
        </p:spPr>
        <p:txBody>
          <a:bodyPr wrap="square" rtlCol="0">
            <a:spAutoFit/>
          </a:bodyPr>
          <a:lstStyle/>
          <a:p>
            <a:r>
              <a:rPr lang="en-US" sz="3200" dirty="0" smtClean="0">
                <a:latin typeface="Times New Roman" pitchFamily="18" charset="0"/>
                <a:cs typeface="Times New Roman" pitchFamily="18" charset="0"/>
              </a:rPr>
              <a:t> </a:t>
            </a:r>
            <a:r>
              <a:rPr lang="en-US" sz="2800" b="1" dirty="0" smtClean="0">
                <a:solidFill>
                  <a:srgbClr val="FF0000"/>
                </a:solidFill>
                <a:latin typeface="Times New Roman" pitchFamily="18" charset="0"/>
                <a:cs typeface="Times New Roman" pitchFamily="18" charset="0"/>
              </a:rPr>
              <a:t>1. </a:t>
            </a:r>
            <a:r>
              <a:rPr lang="en-US" sz="2800" b="1" dirty="0" err="1" smtClean="0">
                <a:solidFill>
                  <a:srgbClr val="FF0000"/>
                </a:solidFill>
                <a:latin typeface="Times New Roman" pitchFamily="18" charset="0"/>
                <a:cs typeface="Times New Roman" pitchFamily="18" charset="0"/>
              </a:rPr>
              <a:t>Cải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cách</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về</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môi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trường</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sống</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và</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đô</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thị</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cơ</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sở</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hạ</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tầng</a:t>
            </a:r>
            <a:endParaRPr lang="en-US" sz="2800" b="1" dirty="0" smtClean="0">
              <a:solidFill>
                <a:srgbClr val="FF0000"/>
              </a:solidFill>
              <a:latin typeface="Times New Roman" pitchFamily="18" charset="0"/>
              <a:cs typeface="Times New Roman" pitchFamily="18" charset="0"/>
            </a:endParaRPr>
          </a:p>
          <a:p>
            <a:r>
              <a:rPr lang="en-US" sz="2800" b="1" dirty="0" smtClean="0">
                <a:solidFill>
                  <a:srgbClr val="FF0000"/>
                </a:solidFill>
                <a:latin typeface="Times New Roman" pitchFamily="18" charset="0"/>
                <a:cs typeface="Times New Roman" pitchFamily="18" charset="0"/>
              </a:rPr>
              <a:t>	1.1. </a:t>
            </a:r>
            <a:r>
              <a:rPr lang="en-US" sz="2800" b="1" dirty="0" err="1" smtClean="0">
                <a:solidFill>
                  <a:srgbClr val="FF0000"/>
                </a:solidFill>
                <a:latin typeface="Times New Roman" pitchFamily="18" charset="0"/>
                <a:cs typeface="Times New Roman" pitchFamily="18" charset="0"/>
              </a:rPr>
              <a:t>Tình</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trạng</a:t>
            </a:r>
            <a:r>
              <a:rPr lang="en-US" sz="2800" b="1" dirty="0" smtClean="0">
                <a:solidFill>
                  <a:srgbClr val="FF0000"/>
                </a:solidFill>
                <a:latin typeface="Times New Roman" pitchFamily="18" charset="0"/>
                <a:cs typeface="Times New Roman" pitchFamily="18" charset="0"/>
              </a:rPr>
              <a:t> ô </a:t>
            </a:r>
            <a:r>
              <a:rPr lang="en-US" sz="2800" b="1" dirty="0" err="1" smtClean="0">
                <a:solidFill>
                  <a:srgbClr val="FF0000"/>
                </a:solidFill>
                <a:latin typeface="Times New Roman" pitchFamily="18" charset="0"/>
                <a:cs typeface="Times New Roman" pitchFamily="18" charset="0"/>
              </a:rPr>
              <a:t>nhiễm</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môi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trường</a:t>
            </a:r>
            <a:endParaRPr lang="en-US" sz="2800" b="1" dirty="0" smtClean="0">
              <a:solidFill>
                <a:srgbClr val="FF0000"/>
              </a:solidFill>
              <a:latin typeface="Times New Roman" pitchFamily="18" charset="0"/>
              <a:cs typeface="Times New Roman" pitchFamily="18" charset="0"/>
            </a:endParaRPr>
          </a:p>
          <a:p>
            <a:endParaRPr lang="en-US" sz="3200" dirty="0" smtClean="0">
              <a:latin typeface="Times New Roman" pitchFamily="18" charset="0"/>
              <a:cs typeface="Times New Roman" pitchFamily="18" charset="0"/>
            </a:endParaRPr>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b="1" dirty="0" smtClean="0"/>
          </a:p>
          <a:p>
            <a:pPr algn="just"/>
            <a:r>
              <a:rPr lang="en-US" b="1" dirty="0" smtClean="0"/>
              <a:t>	</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Hồ</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Chí</a:t>
            </a:r>
            <a:r>
              <a:rPr lang="en-US" sz="2800" b="1" dirty="0" smtClean="0">
                <a:latin typeface="Times New Roman" pitchFamily="18" charset="0"/>
                <a:cs typeface="Times New Roman" pitchFamily="18" charset="0"/>
              </a:rPr>
              <a:t> Minh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1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những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hiện</a:t>
            </a:r>
            <a:r>
              <a:rPr lang="en-US" sz="2800" b="1" dirty="0" smtClean="0">
                <a:latin typeface="Times New Roman" pitchFamily="18" charset="0"/>
                <a:cs typeface="Times New Roman" pitchFamily="18" charset="0"/>
              </a:rPr>
              <a:t> nay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tỷ</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lệ</a:t>
            </a:r>
            <a:r>
              <a:rPr lang="en-US" sz="2800" b="1" dirty="0" smtClean="0">
                <a:latin typeface="Times New Roman" pitchFamily="18" charset="0"/>
                <a:cs typeface="Times New Roman" pitchFamily="18" charset="0"/>
              </a:rPr>
              <a:t> ô </a:t>
            </a:r>
            <a:r>
              <a:rPr lang="en-US" sz="2800" b="1" dirty="0" err="1" smtClean="0">
                <a:latin typeface="Times New Roman" pitchFamily="18" charset="0"/>
                <a:cs typeface="Times New Roman" pitchFamily="18" charset="0"/>
              </a:rPr>
              <a:t>nhiễm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môi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trường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cao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nhất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nước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cảnh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kẹt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xe</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rất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nhiều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tình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trạng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ngập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nước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thường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xuyên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mưa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xuống</a:t>
            </a:r>
            <a:r>
              <a:rPr lang="en-US" sz="2800" b="1" dirty="0" smtClean="0">
                <a:latin typeface="Times New Roman" pitchFamily="18" charset="0"/>
                <a:cs typeface="Times New Roman" pitchFamily="18" charset="0"/>
              </a:rPr>
              <a:t> hay </a:t>
            </a:r>
            <a:r>
              <a:rPr lang="en-US" sz="2800" b="1" dirty="0" err="1" smtClean="0">
                <a:latin typeface="Times New Roman" pitchFamily="18" charset="0"/>
                <a:cs typeface="Times New Roman" pitchFamily="18" charset="0"/>
              </a:rPr>
              <a:t>triều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cường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lên</a:t>
            </a:r>
            <a:r>
              <a:rPr lang="en-US" sz="2800" b="1" dirty="0" smtClean="0">
                <a:latin typeface="Times New Roman" pitchFamily="18" charset="0"/>
                <a:cs typeface="Times New Roman" pitchFamily="18" charset="0"/>
              </a:rPr>
              <a:t>.</a:t>
            </a:r>
            <a:endParaRPr lang="en-US" sz="2800" b="1" dirty="0">
              <a:latin typeface="Times New Roman" pitchFamily="18" charset="0"/>
              <a:cs typeface="Times New Roman" pitchFamily="18" charset="0"/>
            </a:endParaRPr>
          </a:p>
        </p:txBody>
      </p:sp>
      <p:pic>
        <p:nvPicPr>
          <p:cNvPr id="5" name="Picture 4" descr="trash-in-a-river.jpg"/>
          <p:cNvPicPr>
            <a:picLocks noChangeAspect="1"/>
          </p:cNvPicPr>
          <p:nvPr/>
        </p:nvPicPr>
        <p:blipFill>
          <a:blip r:embed="rId2"/>
          <a:stretch>
            <a:fillRect/>
          </a:stretch>
        </p:blipFill>
        <p:spPr>
          <a:xfrm>
            <a:off x="304800" y="1371600"/>
            <a:ext cx="4077203" cy="2667000"/>
          </a:xfrm>
          <a:prstGeom prst="rect">
            <a:avLst/>
          </a:prstGeom>
        </p:spPr>
      </p:pic>
      <p:pic>
        <p:nvPicPr>
          <p:cNvPr id="7" name="Picture 6" descr="ben - Phu Dinh 2.jpg"/>
          <p:cNvPicPr>
            <a:picLocks noChangeAspect="1"/>
          </p:cNvPicPr>
          <p:nvPr/>
        </p:nvPicPr>
        <p:blipFill>
          <a:blip r:embed="rId3"/>
          <a:stretch>
            <a:fillRect/>
          </a:stretch>
        </p:blipFill>
        <p:spPr>
          <a:xfrm>
            <a:off x="4648200" y="1371600"/>
            <a:ext cx="4209142" cy="2667000"/>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16/11/2016</a:t>
            </a:fld>
            <a:endParaRPr lang="en-US"/>
          </a:p>
        </p:txBody>
      </p:sp>
      <p:sp>
        <p:nvSpPr>
          <p:cNvPr id="3" name="TextBox 2"/>
          <p:cNvSpPr txBox="1"/>
          <p:nvPr/>
        </p:nvSpPr>
        <p:spPr>
          <a:xfrm>
            <a:off x="0" y="2743200"/>
            <a:ext cx="9144000" cy="3877985"/>
          </a:xfrm>
          <a:prstGeom prst="rect">
            <a:avLst/>
          </a:prstGeom>
          <a:noFill/>
        </p:spPr>
        <p:txBody>
          <a:bodyPr wrap="square" rtlCol="0">
            <a:spAutoFit/>
          </a:bodyPr>
          <a:lstStyle/>
          <a:p>
            <a:pPr algn="just"/>
            <a:r>
              <a:rPr lang="en-US" sz="3200" dirty="0" smtClean="0">
                <a:latin typeface="Times New Roman" pitchFamily="18" charset="0"/>
                <a:cs typeface="Times New Roman" pitchFamily="18" charset="0"/>
              </a:rPr>
              <a:t>	</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Đây</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những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vấn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đề</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ảnh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hưởng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đến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sự</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phát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triển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của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đời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sống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người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dân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rất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nhiều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Hàng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hóa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thức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ăn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thì</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tràn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lan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nhiễm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hóa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chất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đến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nỗi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kiểm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soát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được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Việt</a:t>
            </a:r>
            <a:r>
              <a:rPr lang="en-US" sz="2800" b="1" dirty="0" smtClean="0">
                <a:latin typeface="Times New Roman" pitchFamily="18" charset="0"/>
                <a:cs typeface="Times New Roman" pitchFamily="18" charset="0"/>
              </a:rPr>
              <a:t> Nam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1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những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nước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tỉ</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lệ</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người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bệnh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ung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thư</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cao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nhất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thế</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giới</a:t>
            </a:r>
            <a:r>
              <a:rPr lang="en-US" sz="2800" b="1" dirty="0" smtClean="0">
                <a:latin typeface="Times New Roman" pitchFamily="18" charset="0"/>
                <a:cs typeface="Times New Roman" pitchFamily="18" charset="0"/>
              </a:rPr>
              <a:t>. </a:t>
            </a:r>
            <a:r>
              <a:rPr lang="vi-VN" sz="2800" b="1" dirty="0" smtClean="0">
                <a:latin typeface="Times New Roman" pitchFamily="18" charset="0"/>
                <a:cs typeface="Times New Roman" pitchFamily="18" charset="0"/>
              </a:rPr>
              <a:t>Trong 172 quốc gia, vùng lãnh thổ có tỷ lệ mắc và tử vong do ung thư nhiều nhất thế giới, Việt Nam đứng thứ 78, theo Tổ chức Y tế Thế giới (WHO).</a:t>
            </a:r>
          </a:p>
          <a:p>
            <a:endParaRPr lang="en-US" dirty="0" smtClean="0"/>
          </a:p>
        </p:txBody>
      </p:sp>
      <p:pic>
        <p:nvPicPr>
          <p:cNvPr id="6" name="Picture 5" descr="thumb_660_am_s22.2.16-3.jpg"/>
          <p:cNvPicPr>
            <a:picLocks noChangeAspect="1"/>
          </p:cNvPicPr>
          <p:nvPr/>
        </p:nvPicPr>
        <p:blipFill>
          <a:blip r:embed="rId2"/>
          <a:stretch>
            <a:fillRect/>
          </a:stretch>
        </p:blipFill>
        <p:spPr>
          <a:xfrm>
            <a:off x="4751590" y="0"/>
            <a:ext cx="4205431" cy="2819400"/>
          </a:xfrm>
          <a:prstGeom prst="rect">
            <a:avLst/>
          </a:prstGeom>
        </p:spPr>
      </p:pic>
      <p:pic>
        <p:nvPicPr>
          <p:cNvPr id="7" name="Picture 6" descr="65047_20140822175126.jpg"/>
          <p:cNvPicPr>
            <a:picLocks noChangeAspect="1"/>
          </p:cNvPicPr>
          <p:nvPr/>
        </p:nvPicPr>
        <p:blipFill>
          <a:blip r:embed="rId3"/>
          <a:stretch>
            <a:fillRect/>
          </a:stretch>
        </p:blipFill>
        <p:spPr>
          <a:xfrm>
            <a:off x="228600" y="0"/>
            <a:ext cx="4267200" cy="2851913"/>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16/11/2016</a:t>
            </a:fld>
            <a:endParaRPr lang="en-US"/>
          </a:p>
        </p:txBody>
      </p:sp>
      <p:sp>
        <p:nvSpPr>
          <p:cNvPr id="5" name="TextBox 4"/>
          <p:cNvSpPr txBox="1"/>
          <p:nvPr/>
        </p:nvSpPr>
        <p:spPr>
          <a:xfrm>
            <a:off x="0" y="228600"/>
            <a:ext cx="9144000" cy="523220"/>
          </a:xfrm>
          <a:prstGeom prst="rect">
            <a:avLst/>
          </a:prstGeom>
          <a:noFill/>
        </p:spPr>
        <p:txBody>
          <a:bodyPr wrap="square" rtlCol="0">
            <a:spAutoFit/>
          </a:bodyPr>
          <a:lstStyle/>
          <a:p>
            <a:r>
              <a:rPr lang="en-US" sz="2800" b="1" dirty="0" smtClean="0">
                <a:solidFill>
                  <a:srgbClr val="FF0000"/>
                </a:solidFill>
                <a:latin typeface="Times New Roman" pitchFamily="18" charset="0"/>
                <a:cs typeface="Times New Roman" pitchFamily="18" charset="0"/>
              </a:rPr>
              <a:t>	1.2. </a:t>
            </a:r>
            <a:r>
              <a:rPr lang="en-US" sz="2800" b="1" dirty="0" err="1" smtClean="0">
                <a:solidFill>
                  <a:srgbClr val="FF0000"/>
                </a:solidFill>
                <a:latin typeface="Times New Roman" pitchFamily="18" charset="0"/>
                <a:cs typeface="Times New Roman" pitchFamily="18" charset="0"/>
              </a:rPr>
              <a:t>Tình</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trạng</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kẹt</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xe</a:t>
            </a:r>
            <a:endParaRPr lang="en-US" sz="2800" b="1" dirty="0">
              <a:solidFill>
                <a:srgbClr val="FF0000"/>
              </a:solidFill>
              <a:latin typeface="Times New Roman" pitchFamily="18" charset="0"/>
              <a:cs typeface="Times New Roman" pitchFamily="18" charset="0"/>
            </a:endParaRPr>
          </a:p>
        </p:txBody>
      </p:sp>
      <p:pic>
        <p:nvPicPr>
          <p:cNvPr id="6" name="Picture 5" descr="choang-voi-canh-un-tac-khung-khiep-o-cac-do-thi-lon-vao-gio-cao-diem.jpg"/>
          <p:cNvPicPr>
            <a:picLocks noChangeAspect="1"/>
          </p:cNvPicPr>
          <p:nvPr/>
        </p:nvPicPr>
        <p:blipFill>
          <a:blip r:embed="rId3"/>
          <a:stretch>
            <a:fillRect/>
          </a:stretch>
        </p:blipFill>
        <p:spPr>
          <a:xfrm>
            <a:off x="228600" y="914400"/>
            <a:ext cx="4191000" cy="2849880"/>
          </a:xfrm>
          <a:prstGeom prst="rect">
            <a:avLst/>
          </a:prstGeom>
        </p:spPr>
      </p:pic>
      <p:pic>
        <p:nvPicPr>
          <p:cNvPr id="7" name="Picture 6" descr="anh_2.JPG"/>
          <p:cNvPicPr>
            <a:picLocks noChangeAspect="1"/>
          </p:cNvPicPr>
          <p:nvPr/>
        </p:nvPicPr>
        <p:blipFill>
          <a:blip r:embed="rId4"/>
          <a:stretch>
            <a:fillRect/>
          </a:stretch>
        </p:blipFill>
        <p:spPr>
          <a:xfrm>
            <a:off x="4648200" y="900112"/>
            <a:ext cx="4227715" cy="2833688"/>
          </a:xfrm>
          <a:prstGeom prst="rect">
            <a:avLst/>
          </a:prstGeom>
        </p:spPr>
      </p:pic>
      <p:sp>
        <p:nvSpPr>
          <p:cNvPr id="8" name="Rectangle 7"/>
          <p:cNvSpPr/>
          <p:nvPr/>
        </p:nvSpPr>
        <p:spPr>
          <a:xfrm>
            <a:off x="0" y="3749457"/>
            <a:ext cx="8991600" cy="3108543"/>
          </a:xfrm>
          <a:prstGeom prst="rect">
            <a:avLst/>
          </a:prstGeom>
        </p:spPr>
        <p:txBody>
          <a:bodyPr wrap="square">
            <a:spAutoFit/>
          </a:bodyPr>
          <a:lstStyle/>
          <a:p>
            <a:pPr algn="just"/>
            <a:r>
              <a:rPr lang="en-US" dirty="0" smtClean="0"/>
              <a:t>	</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Hiện</a:t>
            </a:r>
            <a:r>
              <a:rPr lang="en-US" sz="2800" b="1" dirty="0" smtClean="0">
                <a:latin typeface="Times New Roman" pitchFamily="18" charset="0"/>
                <a:cs typeface="Times New Roman" pitchFamily="18" charset="0"/>
              </a:rPr>
              <a:t> nay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Hồ</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Chí</a:t>
            </a:r>
            <a:r>
              <a:rPr lang="en-US" sz="2800" b="1" dirty="0" smtClean="0">
                <a:latin typeface="Times New Roman" pitchFamily="18" charset="0"/>
                <a:cs typeface="Times New Roman" pitchFamily="18" charset="0"/>
              </a:rPr>
              <a:t> Minh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hơn</a:t>
            </a:r>
            <a:r>
              <a:rPr lang="en-US" sz="2800" b="1" dirty="0" smtClean="0">
                <a:latin typeface="Times New Roman" pitchFamily="18" charset="0"/>
                <a:cs typeface="Times New Roman" pitchFamily="18" charset="0"/>
              </a:rPr>
              <a:t> 6,7 </a:t>
            </a:r>
            <a:r>
              <a:rPr lang="en-US" sz="2800" b="1" dirty="0" err="1" smtClean="0">
                <a:latin typeface="Times New Roman" pitchFamily="18" charset="0"/>
                <a:cs typeface="Times New Roman" pitchFamily="18" charset="0"/>
              </a:rPr>
              <a:t>triệu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chiếc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mô</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tô</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hơn</a:t>
            </a:r>
            <a:r>
              <a:rPr lang="en-US" sz="2800" b="1" dirty="0" smtClean="0">
                <a:latin typeface="Times New Roman" pitchFamily="18" charset="0"/>
                <a:cs typeface="Times New Roman" pitchFamily="18" charset="0"/>
              </a:rPr>
              <a:t> 500.000 </a:t>
            </a:r>
            <a:r>
              <a:rPr lang="en-US" sz="2800" b="1" dirty="0" err="1" smtClean="0">
                <a:latin typeface="Times New Roman" pitchFamily="18" charset="0"/>
                <a:cs typeface="Times New Roman" pitchFamily="18" charset="0"/>
              </a:rPr>
              <a:t>xe</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ôtô</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lượng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xe</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rất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phải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nói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nhất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nước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cơ</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sở</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hạ</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tầng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đường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xá</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thì</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rất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nhỏ</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chật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hẹp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buôn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bán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trên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vĩa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hè</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trên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lề</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đường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thì</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nào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cũng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Mỗi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năm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lượng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xe</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tăng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lên</a:t>
            </a:r>
            <a:r>
              <a:rPr lang="en-US" sz="2800" b="1" dirty="0" smtClean="0">
                <a:latin typeface="Times New Roman" pitchFamily="18" charset="0"/>
                <a:cs typeface="Times New Roman" pitchFamily="18" charset="0"/>
              </a:rPr>
              <a:t> 10%,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các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đường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giao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mở</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rộng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chỉ</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tăng</a:t>
            </a:r>
            <a:r>
              <a:rPr lang="en-US" sz="2800" b="1" dirty="0" smtClean="0">
                <a:latin typeface="Times New Roman" pitchFamily="18" charset="0"/>
                <a:cs typeface="Times New Roman" pitchFamily="18" charset="0"/>
              </a:rPr>
              <a:t> 2%. </a:t>
            </a:r>
            <a:endParaRPr lang="en-US" sz="28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16/11/2016</a:t>
            </a:fld>
            <a:endParaRPr lang="en-US"/>
          </a:p>
        </p:txBody>
      </p:sp>
      <p:sp>
        <p:nvSpPr>
          <p:cNvPr id="5" name="Rectangle 4"/>
          <p:cNvSpPr/>
          <p:nvPr/>
        </p:nvSpPr>
        <p:spPr>
          <a:xfrm>
            <a:off x="0" y="3505200"/>
            <a:ext cx="9144000" cy="2246769"/>
          </a:xfrm>
          <a:prstGeom prst="rect">
            <a:avLst/>
          </a:prstGeom>
        </p:spPr>
        <p:txBody>
          <a:bodyPr wrap="square">
            <a:spAutoFit/>
          </a:bodyPr>
          <a:lstStyle/>
          <a:p>
            <a:pPr algn="just"/>
            <a:r>
              <a:rPr lang="en-US" sz="2800" b="1" dirty="0" smtClean="0">
                <a:latin typeface="Times New Roman" pitchFamily="18" charset="0"/>
                <a:cs typeface="Times New Roman" pitchFamily="18" charset="0"/>
              </a:rPr>
              <a:t>	- </a:t>
            </a:r>
            <a:r>
              <a:rPr lang="en-US" sz="2800" b="1" dirty="0" err="1" smtClean="0">
                <a:latin typeface="Times New Roman" pitchFamily="18" charset="0"/>
                <a:cs typeface="Times New Roman" pitchFamily="18" charset="0"/>
              </a:rPr>
              <a:t>Mặc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khác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dân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nhập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cư</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cũng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tăng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các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tụ</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điểm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vui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các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trường</a:t>
            </a:r>
            <a:r>
              <a:rPr lang="en-US" sz="2800" b="1" dirty="0" smtClean="0">
                <a:latin typeface="Times New Roman" pitchFamily="18" charset="0"/>
                <a:cs typeface="Times New Roman" pitchFamily="18" charset="0"/>
              </a:rPr>
              <a:t> ĐH, CĐ, </a:t>
            </a:r>
            <a:r>
              <a:rPr lang="en-US" sz="2800" b="1" dirty="0" err="1" smtClean="0">
                <a:latin typeface="Times New Roman" pitchFamily="18" charset="0"/>
                <a:cs typeface="Times New Roman" pitchFamily="18" charset="0"/>
              </a:rPr>
              <a:t>các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bệnh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viện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các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kinh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doanh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cũng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tập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trung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1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những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nguyên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nhân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gây</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tình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trạng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kẹt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xe</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rất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nhiều</a:t>
            </a:r>
            <a:r>
              <a:rPr lang="en-US" sz="2800" b="1" dirty="0" smtClean="0">
                <a:latin typeface="Times New Roman" pitchFamily="18" charset="0"/>
                <a:cs typeface="Times New Roman" pitchFamily="18" charset="0"/>
              </a:rPr>
              <a:t> ở </a:t>
            </a:r>
            <a:r>
              <a:rPr lang="en-US" sz="2800" b="1" dirty="0" err="1" smtClean="0">
                <a:latin typeface="Times New Roman" pitchFamily="18" charset="0"/>
                <a:cs typeface="Times New Roman" pitchFamily="18" charset="0"/>
              </a:rPr>
              <a:t>khắp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các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tuyến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đường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những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giờ</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cao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điểm</a:t>
            </a:r>
            <a:r>
              <a:rPr lang="en-US" sz="2800" b="1" dirty="0" smtClean="0">
                <a:latin typeface="Times New Roman" pitchFamily="18" charset="0"/>
                <a:cs typeface="Times New Roman" pitchFamily="18" charset="0"/>
              </a:rPr>
              <a:t>.</a:t>
            </a:r>
            <a:endParaRPr lang="en-US" sz="2800" dirty="0"/>
          </a:p>
        </p:txBody>
      </p:sp>
      <p:pic>
        <p:nvPicPr>
          <p:cNvPr id="6" name="Picture 5" descr="1445559845-ket_xe_3.jpg"/>
          <p:cNvPicPr>
            <a:picLocks noChangeAspect="1"/>
          </p:cNvPicPr>
          <p:nvPr/>
        </p:nvPicPr>
        <p:blipFill>
          <a:blip r:embed="rId2"/>
          <a:stretch>
            <a:fillRect/>
          </a:stretch>
        </p:blipFill>
        <p:spPr>
          <a:xfrm>
            <a:off x="152400" y="152400"/>
            <a:ext cx="4572000" cy="3048000"/>
          </a:xfrm>
          <a:prstGeom prst="rect">
            <a:avLst/>
          </a:prstGeom>
        </p:spPr>
      </p:pic>
      <p:pic>
        <p:nvPicPr>
          <p:cNvPr id="7" name="Picture 6" descr="ketxetphcm.jpg"/>
          <p:cNvPicPr>
            <a:picLocks noChangeAspect="1"/>
          </p:cNvPicPr>
          <p:nvPr/>
        </p:nvPicPr>
        <p:blipFill>
          <a:blip r:embed="rId3"/>
          <a:stretch>
            <a:fillRect/>
          </a:stretch>
        </p:blipFill>
        <p:spPr>
          <a:xfrm>
            <a:off x="4800600" y="152400"/>
            <a:ext cx="4191000" cy="304800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16/11/2016</a:t>
            </a:fld>
            <a:endParaRPr lang="en-US" dirty="0"/>
          </a:p>
        </p:txBody>
      </p:sp>
      <p:sp>
        <p:nvSpPr>
          <p:cNvPr id="5" name="TextBox 4"/>
          <p:cNvSpPr txBox="1"/>
          <p:nvPr/>
        </p:nvSpPr>
        <p:spPr>
          <a:xfrm>
            <a:off x="0" y="228600"/>
            <a:ext cx="9144000" cy="523220"/>
          </a:xfrm>
          <a:prstGeom prst="rect">
            <a:avLst/>
          </a:prstGeom>
          <a:noFill/>
        </p:spPr>
        <p:txBody>
          <a:bodyPr wrap="square" rtlCol="0">
            <a:spAutoFit/>
          </a:bodyPr>
          <a:lstStyle/>
          <a:p>
            <a:r>
              <a:rPr lang="en-US" sz="2800" b="1" dirty="0" smtClean="0">
                <a:solidFill>
                  <a:srgbClr val="FF0000"/>
                </a:solidFill>
                <a:latin typeface="Times New Roman" pitchFamily="18" charset="0"/>
                <a:cs typeface="Times New Roman" pitchFamily="18" charset="0"/>
              </a:rPr>
              <a:t>	1.3. </a:t>
            </a:r>
            <a:r>
              <a:rPr lang="en-US" sz="2800" b="1" dirty="0" err="1" smtClean="0">
                <a:solidFill>
                  <a:srgbClr val="FF0000"/>
                </a:solidFill>
                <a:latin typeface="Times New Roman" pitchFamily="18" charset="0"/>
                <a:cs typeface="Times New Roman" pitchFamily="18" charset="0"/>
              </a:rPr>
              <a:t>Tình</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trạng</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ngập</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nước</a:t>
            </a:r>
            <a:endParaRPr lang="en-US" sz="2800" b="1" dirty="0">
              <a:solidFill>
                <a:srgbClr val="FF0000"/>
              </a:solidFill>
              <a:latin typeface="Times New Roman" pitchFamily="18" charset="0"/>
              <a:cs typeface="Times New Roman" pitchFamily="18" charset="0"/>
            </a:endParaRPr>
          </a:p>
        </p:txBody>
      </p:sp>
      <p:pic>
        <p:nvPicPr>
          <p:cNvPr id="6" name="Picture 5" descr="ngap_2_0.jpg"/>
          <p:cNvPicPr>
            <a:picLocks noChangeAspect="1"/>
          </p:cNvPicPr>
          <p:nvPr/>
        </p:nvPicPr>
        <p:blipFill>
          <a:blip r:embed="rId3"/>
          <a:stretch>
            <a:fillRect/>
          </a:stretch>
        </p:blipFill>
        <p:spPr>
          <a:xfrm>
            <a:off x="4648200" y="762001"/>
            <a:ext cx="4188600" cy="2514600"/>
          </a:xfrm>
          <a:prstGeom prst="rect">
            <a:avLst/>
          </a:prstGeom>
        </p:spPr>
      </p:pic>
      <p:pic>
        <p:nvPicPr>
          <p:cNvPr id="7" name="Picture 6" descr="ngap_5.jpg"/>
          <p:cNvPicPr>
            <a:picLocks noChangeAspect="1"/>
          </p:cNvPicPr>
          <p:nvPr/>
        </p:nvPicPr>
        <p:blipFill>
          <a:blip r:embed="rId4"/>
          <a:stretch>
            <a:fillRect/>
          </a:stretch>
        </p:blipFill>
        <p:spPr>
          <a:xfrm>
            <a:off x="297302" y="762000"/>
            <a:ext cx="4122298" cy="2514601"/>
          </a:xfrm>
          <a:prstGeom prst="rect">
            <a:avLst/>
          </a:prstGeom>
        </p:spPr>
      </p:pic>
      <p:sp>
        <p:nvSpPr>
          <p:cNvPr id="8194" name="Rectangle 2"/>
          <p:cNvSpPr>
            <a:spLocks noChangeArrowheads="1"/>
          </p:cNvSpPr>
          <p:nvPr/>
        </p:nvSpPr>
        <p:spPr bwMode="auto">
          <a:xfrm>
            <a:off x="0" y="3318570"/>
            <a:ext cx="9144000" cy="34163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630238" algn="l"/>
              </a:tabLst>
            </a:pPr>
            <a:r>
              <a:rPr kumimoji="0" lang="en-US" sz="14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Thành</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phố</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Hồ</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Chí</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Minh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hiện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nay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vẫn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còn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khoảng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100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điểm</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ngập</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nước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Tổng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cộng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154/322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xã</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phường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bị</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ngập</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lụt</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thường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xuyên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Tình</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trạng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ngập</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nước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xảy</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ra</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ở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Thành</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phố</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Hồ</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Chí</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Minh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mỗi</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khi</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mưa</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xuống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hay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triều</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cường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lên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xảy</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ra</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hầu</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hết</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ở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các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tuyến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đường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Phần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lớn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do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hệ</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thống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cống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thoát</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nước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không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đảm</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bảo</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xả</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rác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ở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các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kênh</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rạch</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quá</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nhiều</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làm</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ghẹt</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các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lổ</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cống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thoát</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nước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ra</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sông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mặt</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bằng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đường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xá</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thì</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không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đồng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đều</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nơi</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cao</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nơi</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thấp</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en-US" sz="2700" b="1"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16/11/2016</a:t>
            </a:fld>
            <a:endParaRPr lang="en-US"/>
          </a:p>
        </p:txBody>
      </p:sp>
      <p:sp>
        <p:nvSpPr>
          <p:cNvPr id="5" name="TextBox 4"/>
          <p:cNvSpPr txBox="1"/>
          <p:nvPr/>
        </p:nvSpPr>
        <p:spPr>
          <a:xfrm>
            <a:off x="0" y="228600"/>
            <a:ext cx="9144000" cy="4832092"/>
          </a:xfrm>
          <a:prstGeom prst="rect">
            <a:avLst/>
          </a:prstGeom>
          <a:noFill/>
        </p:spPr>
        <p:txBody>
          <a:bodyPr wrap="square" rtlCol="0">
            <a:spAutoFit/>
          </a:bodyPr>
          <a:lstStyle/>
          <a:p>
            <a:r>
              <a:rPr lang="en-US" sz="2800" b="1" dirty="0" err="1" smtClean="0">
                <a:solidFill>
                  <a:srgbClr val="FF0000"/>
                </a:solidFill>
                <a:latin typeface="Times New Roman" pitchFamily="18" charset="0"/>
                <a:cs typeface="Times New Roman" pitchFamily="18" charset="0"/>
              </a:rPr>
              <a:t>Tóm</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lại</a:t>
            </a:r>
            <a:r>
              <a:rPr lang="en-US" sz="2800" b="1" dirty="0" smtClean="0">
                <a:solidFill>
                  <a:srgbClr val="FF0000"/>
                </a:solidFill>
                <a:latin typeface="Times New Roman" pitchFamily="18" charset="0"/>
                <a:cs typeface="Times New Roman" pitchFamily="18" charset="0"/>
              </a:rPr>
              <a:t>: </a:t>
            </a:r>
          </a:p>
          <a:p>
            <a:pPr algn="just"/>
            <a:r>
              <a:rPr lang="en-US" sz="2800" dirty="0" smtClean="0"/>
              <a:t>	</a:t>
            </a:r>
            <a:r>
              <a:rPr lang="en-US" sz="2800" b="1" dirty="0" smtClean="0"/>
              <a:t> </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Cải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cách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về</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môi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trường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sống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đô</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thị</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cơ</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sở</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hạ</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tầng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1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những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nội</a:t>
            </a:r>
            <a:r>
              <a:rPr lang="en-US" sz="2800" b="1" dirty="0" smtClean="0">
                <a:latin typeface="Times New Roman" pitchFamily="18" charset="0"/>
                <a:cs typeface="Times New Roman" pitchFamily="18" charset="0"/>
              </a:rPr>
              <a:t> dung </a:t>
            </a:r>
            <a:r>
              <a:rPr lang="en-US" sz="2800" b="1" dirty="0" err="1" smtClean="0">
                <a:latin typeface="Times New Roman" pitchFamily="18" charset="0"/>
                <a:cs typeface="Times New Roman" pitchFamily="18" charset="0"/>
              </a:rPr>
              <a:t>hết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sức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quan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trọng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Nghị</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quyết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hội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biểu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Đảng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bộ</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Hồ</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Chí</a:t>
            </a:r>
            <a:r>
              <a:rPr lang="en-US" sz="2800" b="1" dirty="0" smtClean="0">
                <a:latin typeface="Times New Roman" pitchFamily="18" charset="0"/>
                <a:cs typeface="Times New Roman" pitchFamily="18" charset="0"/>
              </a:rPr>
              <a:t> Minh </a:t>
            </a:r>
            <a:r>
              <a:rPr lang="en-US" sz="2800" b="1" dirty="0" err="1" smtClean="0">
                <a:latin typeface="Times New Roman" pitchFamily="18" charset="0"/>
                <a:cs typeface="Times New Roman" pitchFamily="18" charset="0"/>
              </a:rPr>
              <a:t>lần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thứ</a:t>
            </a:r>
            <a:r>
              <a:rPr lang="en-US" sz="2800" b="1" dirty="0" smtClean="0">
                <a:latin typeface="Times New Roman" pitchFamily="18" charset="0"/>
                <a:cs typeface="Times New Roman" pitchFamily="18" charset="0"/>
              </a:rPr>
              <a:t> X </a:t>
            </a:r>
            <a:r>
              <a:rPr lang="en-US" sz="2800" b="1" dirty="0" err="1" smtClean="0">
                <a:latin typeface="Times New Roman" pitchFamily="18" charset="0"/>
                <a:cs typeface="Times New Roman" pitchFamily="18" charset="0"/>
              </a:rPr>
              <a:t>nhiệm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kỳ</a:t>
            </a:r>
            <a:r>
              <a:rPr lang="en-US" sz="2800" b="1" dirty="0" smtClean="0">
                <a:latin typeface="Times New Roman" pitchFamily="18" charset="0"/>
                <a:cs typeface="Times New Roman" pitchFamily="18" charset="0"/>
              </a:rPr>
              <a:t> 2015 – 2020. </a:t>
            </a:r>
            <a:r>
              <a:rPr lang="en-US" sz="2800" b="1" dirty="0" err="1" smtClean="0">
                <a:latin typeface="Times New Roman" pitchFamily="18" charset="0"/>
                <a:cs typeface="Times New Roman" pitchFamily="18" charset="0"/>
              </a:rPr>
              <a:t>Để</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được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điều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này</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Chính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quyền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cùng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với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toàn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thể</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Nhân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dân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cùng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cùng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nhau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chung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sức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hiệp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lực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để</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hoàn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Nghị</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quyết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trên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vai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trò</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của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người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dân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hết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sức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quan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trọng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việc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thực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hiện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Nghị</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quyết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này</a:t>
            </a:r>
            <a:r>
              <a:rPr lang="en-US" sz="2800" b="1" dirty="0" smtClean="0">
                <a:latin typeface="Times New Roman" pitchFamily="18" charset="0"/>
                <a:cs typeface="Times New Roman" pitchFamily="18" charset="0"/>
              </a:rPr>
              <a:t>.</a:t>
            </a:r>
          </a:p>
          <a:p>
            <a:pPr algn="just"/>
            <a:endParaRPr lang="en-US" sz="28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16/11/2016</a:t>
            </a:fld>
            <a:endParaRPr lang="en-US"/>
          </a:p>
        </p:txBody>
      </p:sp>
      <p:sp>
        <p:nvSpPr>
          <p:cNvPr id="5121" name="Rectangle 1"/>
          <p:cNvSpPr>
            <a:spLocks noChangeArrowheads="1"/>
          </p:cNvSpPr>
          <p:nvPr/>
        </p:nvSpPr>
        <p:spPr bwMode="auto">
          <a:xfrm>
            <a:off x="0" y="0"/>
            <a:ext cx="9144000" cy="784830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700" b="1"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rgbClr val="FF0000"/>
                </a:solidFill>
                <a:effectLst/>
                <a:latin typeface="Times New Roman" pitchFamily="18" charset="0"/>
                <a:ea typeface="Calibri" pitchFamily="34" charset="0"/>
                <a:cs typeface="Times New Roman" pitchFamily="18" charset="0"/>
              </a:rPr>
              <a:t>Một</a:t>
            </a:r>
            <a:r>
              <a:rPr kumimoji="0" lang="en-US" sz="2700" b="1"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rgbClr val="FF0000"/>
                </a:solidFill>
                <a:effectLst/>
                <a:latin typeface="Times New Roman" pitchFamily="18" charset="0"/>
                <a:ea typeface="Calibri" pitchFamily="34" charset="0"/>
                <a:cs typeface="Times New Roman" pitchFamily="18" charset="0"/>
              </a:rPr>
              <a:t>số</a:t>
            </a:r>
            <a:r>
              <a:rPr kumimoji="0" lang="en-US" sz="2700" b="1"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rgbClr val="FF0000"/>
                </a:solidFill>
                <a:effectLst/>
                <a:latin typeface="Times New Roman" pitchFamily="18" charset="0"/>
                <a:ea typeface="Calibri" pitchFamily="34" charset="0"/>
                <a:cs typeface="Times New Roman" pitchFamily="18" charset="0"/>
              </a:rPr>
              <a:t>giải</a:t>
            </a:r>
            <a:r>
              <a:rPr kumimoji="0" lang="en-US" sz="2700" b="1" i="0" u="none" strike="noStrike" cap="none" normalizeH="0" dirty="0" smtClean="0">
                <a:ln>
                  <a:noFill/>
                </a:ln>
                <a:solidFill>
                  <a:srgbClr val="FF0000"/>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rgbClr val="FF0000"/>
                </a:solidFill>
                <a:effectLst/>
                <a:latin typeface="Times New Roman" pitchFamily="18" charset="0"/>
                <a:ea typeface="Calibri" pitchFamily="34" charset="0"/>
                <a:cs typeface="Times New Roman" pitchFamily="18" charset="0"/>
              </a:rPr>
              <a:t>pháp</a:t>
            </a:r>
            <a:r>
              <a:rPr kumimoji="0" lang="en-US" sz="2700" b="1"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rgbClr val="FF0000"/>
                </a:solidFill>
                <a:effectLst/>
                <a:latin typeface="Times New Roman" pitchFamily="18" charset="0"/>
                <a:ea typeface="Calibri" pitchFamily="34" charset="0"/>
                <a:cs typeface="Times New Roman" pitchFamily="18" charset="0"/>
              </a:rPr>
              <a:t>khắc</a:t>
            </a:r>
            <a:r>
              <a:rPr kumimoji="0" lang="en-US" sz="2700" b="1"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rgbClr val="FF0000"/>
                </a:solidFill>
                <a:effectLst/>
                <a:latin typeface="Times New Roman" pitchFamily="18" charset="0"/>
                <a:ea typeface="Calibri" pitchFamily="34" charset="0"/>
                <a:cs typeface="Times New Roman" pitchFamily="18" charset="0"/>
              </a:rPr>
              <a:t>phục</a:t>
            </a:r>
            <a:r>
              <a:rPr lang="en-US" sz="2700" b="1" dirty="0" smtClean="0">
                <a:solidFill>
                  <a:srgbClr val="FF0000"/>
                </a:solidFill>
                <a:latin typeface="Times New Roman" pitchFamily="18" charset="0"/>
                <a:ea typeface="Calibri" pitchFamily="34" charset="0"/>
                <a:cs typeface="Times New Roman" pitchFamily="18" charset="0"/>
              </a:rPr>
              <a:t> </a:t>
            </a:r>
            <a:r>
              <a:rPr lang="en-US" sz="2700" b="1" dirty="0" err="1" smtClean="0">
                <a:solidFill>
                  <a:srgbClr val="FF0000"/>
                </a:solidFill>
                <a:latin typeface="Times New Roman" pitchFamily="18" charset="0"/>
                <a:ea typeface="Calibri" pitchFamily="34" charset="0"/>
                <a:cs typeface="Times New Roman" pitchFamily="18" charset="0"/>
              </a:rPr>
              <a:t>của</a:t>
            </a:r>
            <a:r>
              <a:rPr lang="en-US" sz="2700" b="1" dirty="0" smtClean="0">
                <a:solidFill>
                  <a:srgbClr val="FF0000"/>
                </a:solidFill>
                <a:latin typeface="Times New Roman" pitchFamily="18" charset="0"/>
                <a:ea typeface="Calibri" pitchFamily="34" charset="0"/>
                <a:cs typeface="Times New Roman" pitchFamily="18" charset="0"/>
              </a:rPr>
              <a:t> </a:t>
            </a:r>
            <a:r>
              <a:rPr lang="en-US" sz="2700" b="1" dirty="0" err="1" smtClean="0">
                <a:solidFill>
                  <a:srgbClr val="FF0000"/>
                </a:solidFill>
                <a:latin typeface="Times New Roman" pitchFamily="18" charset="0"/>
                <a:ea typeface="Calibri" pitchFamily="34" charset="0"/>
                <a:cs typeface="Times New Roman" pitchFamily="18" charset="0"/>
              </a:rPr>
              <a:t>cá</a:t>
            </a:r>
            <a:r>
              <a:rPr lang="en-US" sz="2700" b="1" dirty="0" smtClean="0">
                <a:solidFill>
                  <a:srgbClr val="FF0000"/>
                </a:solidFill>
                <a:latin typeface="Times New Roman" pitchFamily="18" charset="0"/>
                <a:ea typeface="Calibri" pitchFamily="34" charset="0"/>
                <a:cs typeface="Times New Roman" pitchFamily="18" charset="0"/>
              </a:rPr>
              <a:t> </a:t>
            </a:r>
            <a:r>
              <a:rPr lang="en-US" sz="2700" b="1" dirty="0" err="1" smtClean="0">
                <a:solidFill>
                  <a:srgbClr val="FF0000"/>
                </a:solidFill>
                <a:latin typeface="Times New Roman" pitchFamily="18" charset="0"/>
                <a:ea typeface="Calibri" pitchFamily="34" charset="0"/>
                <a:cs typeface="Times New Roman" pitchFamily="18" charset="0"/>
              </a:rPr>
              <a:t>nhân</a:t>
            </a:r>
            <a:r>
              <a:rPr lang="en-US" sz="2700" b="1" dirty="0" smtClean="0">
                <a:solidFill>
                  <a:srgbClr val="FF0000"/>
                </a:solidFill>
                <a:latin typeface="Times New Roman" pitchFamily="18" charset="0"/>
                <a:ea typeface="Calibri" pitchFamily="34" charset="0"/>
                <a:cs typeface="Times New Roman" pitchFamily="18" charset="0"/>
              </a:rPr>
              <a:t> </a:t>
            </a:r>
            <a:r>
              <a:rPr lang="en-US" sz="2700" b="1" dirty="0" err="1" smtClean="0">
                <a:solidFill>
                  <a:srgbClr val="FF0000"/>
                </a:solidFill>
                <a:latin typeface="Times New Roman" pitchFamily="18" charset="0"/>
                <a:ea typeface="Calibri" pitchFamily="34" charset="0"/>
                <a:cs typeface="Times New Roman" pitchFamily="18" charset="0"/>
              </a:rPr>
              <a:t>mang</a:t>
            </a:r>
            <a:r>
              <a:rPr lang="en-US" sz="2700" b="1" dirty="0" smtClean="0">
                <a:solidFill>
                  <a:srgbClr val="FF0000"/>
                </a:solidFill>
                <a:latin typeface="Times New Roman" pitchFamily="18" charset="0"/>
                <a:ea typeface="Calibri" pitchFamily="34" charset="0"/>
                <a:cs typeface="Times New Roman" pitchFamily="18" charset="0"/>
              </a:rPr>
              <a:t> </a:t>
            </a:r>
            <a:r>
              <a:rPr lang="en-US" sz="2700" b="1" dirty="0" err="1" smtClean="0">
                <a:solidFill>
                  <a:srgbClr val="FF0000"/>
                </a:solidFill>
                <a:latin typeface="Times New Roman" pitchFamily="18" charset="0"/>
                <a:ea typeface="Calibri" pitchFamily="34" charset="0"/>
                <a:cs typeface="Times New Roman" pitchFamily="18" charset="0"/>
              </a:rPr>
              <a:t>tính</a:t>
            </a:r>
            <a:r>
              <a:rPr lang="en-US" sz="2700" b="1" dirty="0" smtClean="0">
                <a:solidFill>
                  <a:srgbClr val="FF0000"/>
                </a:solidFill>
                <a:latin typeface="Times New Roman" pitchFamily="18" charset="0"/>
                <a:ea typeface="Calibri" pitchFamily="34" charset="0"/>
                <a:cs typeface="Times New Roman" pitchFamily="18" charset="0"/>
              </a:rPr>
              <a:t> </a:t>
            </a:r>
            <a:r>
              <a:rPr lang="en-US" sz="2700" b="1" dirty="0" err="1" smtClean="0">
                <a:solidFill>
                  <a:srgbClr val="FF0000"/>
                </a:solidFill>
                <a:latin typeface="Times New Roman" pitchFamily="18" charset="0"/>
                <a:ea typeface="Calibri" pitchFamily="34" charset="0"/>
                <a:cs typeface="Times New Roman" pitchFamily="18" charset="0"/>
              </a:rPr>
              <a:t>chất</a:t>
            </a:r>
            <a:r>
              <a:rPr lang="en-US" sz="2700" b="1" dirty="0" smtClean="0">
                <a:solidFill>
                  <a:srgbClr val="FF0000"/>
                </a:solidFill>
                <a:latin typeface="Times New Roman" pitchFamily="18" charset="0"/>
                <a:ea typeface="Calibri" pitchFamily="34" charset="0"/>
                <a:cs typeface="Times New Roman" pitchFamily="18" charset="0"/>
              </a:rPr>
              <a:t> </a:t>
            </a:r>
            <a:r>
              <a:rPr lang="en-US" sz="2700" b="1" dirty="0" err="1" smtClean="0">
                <a:solidFill>
                  <a:srgbClr val="FF0000"/>
                </a:solidFill>
                <a:latin typeface="Times New Roman" pitchFamily="18" charset="0"/>
                <a:ea typeface="Calibri" pitchFamily="34" charset="0"/>
                <a:cs typeface="Times New Roman" pitchFamily="18" charset="0"/>
              </a:rPr>
              <a:t>tham</a:t>
            </a:r>
            <a:r>
              <a:rPr lang="en-US" sz="2700" b="1" dirty="0" smtClean="0">
                <a:solidFill>
                  <a:srgbClr val="FF0000"/>
                </a:solidFill>
                <a:latin typeface="Times New Roman" pitchFamily="18" charset="0"/>
                <a:ea typeface="Calibri" pitchFamily="34" charset="0"/>
                <a:cs typeface="Times New Roman" pitchFamily="18" charset="0"/>
              </a:rPr>
              <a:t> </a:t>
            </a:r>
            <a:r>
              <a:rPr lang="en-US" sz="2700" b="1" dirty="0" err="1" smtClean="0">
                <a:solidFill>
                  <a:srgbClr val="FF0000"/>
                </a:solidFill>
                <a:latin typeface="Times New Roman" pitchFamily="18" charset="0"/>
                <a:ea typeface="Calibri" pitchFamily="34" charset="0"/>
                <a:cs typeface="Times New Roman" pitchFamily="18" charset="0"/>
              </a:rPr>
              <a:t>khảo</a:t>
            </a:r>
            <a:r>
              <a:rPr lang="en-US" sz="2700" b="1" dirty="0" smtClean="0">
                <a:solidFill>
                  <a:srgbClr val="FF0000"/>
                </a:solidFill>
                <a:latin typeface="Times New Roman" pitchFamily="18" charset="0"/>
                <a:ea typeface="Calibri" pitchFamily="34" charset="0"/>
                <a:cs typeface="Times New Roman" pitchFamily="18" charset="0"/>
              </a:rPr>
              <a:t>.</a:t>
            </a:r>
            <a:endParaRPr kumimoji="0" lang="en-US" sz="2700" b="0" i="0" u="none" strike="noStrike" cap="none" normalizeH="0" baseline="0" dirty="0" smtClean="0">
              <a:ln>
                <a:noFill/>
              </a:ln>
              <a:solidFill>
                <a:srgbClr val="FF000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lang="en-US" sz="2700" b="1" dirty="0" smtClean="0">
                <a:latin typeface="Times New Roman" pitchFamily="18" charset="0"/>
                <a:ea typeface="Calibri" pitchFamily="34" charset="0"/>
                <a:cs typeface="Times New Roman" pitchFamily="18" charset="0"/>
              </a:rPr>
              <a:t>1.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Nên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có</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chính</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sách</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giản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dân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đưa</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các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trường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CĐ, ĐH,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các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khu</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công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nghiệp</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ra</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ngoại</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thành</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endParaRPr lang="en-US" sz="2700" b="1" dirty="0" smtClean="0">
              <a:latin typeface="Times New Roman" pitchFamily="18" charset="0"/>
              <a:ea typeface="Calibri" pitchFamily="34" charset="0"/>
              <a:cs typeface="Times New Roman" pitchFamily="18" charset="0"/>
            </a:endParaRPr>
          </a:p>
          <a:p>
            <a:pPr lvl="0" algn="just" eaLnBrk="0" fontAlgn="base" hangingPunct="0">
              <a:spcBef>
                <a:spcPct val="0"/>
              </a:spcBef>
              <a:spcAft>
                <a:spcPct val="0"/>
              </a:spcAft>
            </a:pP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2.</a:t>
            </a:r>
            <a:r>
              <a:rPr kumimoji="0" lang="en-US" sz="2700" b="1"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Giới</a:t>
            </a:r>
            <a:r>
              <a:rPr lang="en-US" sz="2700" b="1" dirty="0" smtClean="0">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hạn</a:t>
            </a:r>
            <a:r>
              <a:rPr lang="en-US" sz="2700" b="1" dirty="0" smtClean="0">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đi</a:t>
            </a:r>
            <a:r>
              <a:rPr lang="en-US" sz="2700" b="1" dirty="0" smtClean="0">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xe</a:t>
            </a:r>
            <a:r>
              <a:rPr lang="en-US" sz="2700" b="1" dirty="0" smtClean="0">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cá</a:t>
            </a:r>
            <a:r>
              <a:rPr lang="en-US" sz="2700" b="1" dirty="0" smtClean="0">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nhân</a:t>
            </a:r>
            <a:r>
              <a:rPr lang="en-US" sz="2700" b="1" dirty="0" smtClean="0">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xây</a:t>
            </a:r>
            <a:r>
              <a:rPr lang="en-US" sz="2700" b="1" dirty="0" smtClean="0">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thêm</a:t>
            </a:r>
            <a:r>
              <a:rPr lang="en-US" sz="2700" b="1" dirty="0" smtClean="0">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những</a:t>
            </a:r>
            <a:r>
              <a:rPr lang="en-US" sz="2700" b="1" dirty="0" smtClean="0">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cầu</a:t>
            </a:r>
            <a:r>
              <a:rPr lang="en-US" sz="2700" b="1" dirty="0" smtClean="0">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vượt</a:t>
            </a:r>
            <a:r>
              <a:rPr lang="en-US" sz="2700" b="1" dirty="0" smtClean="0">
                <a:latin typeface="Times New Roman" pitchFamily="18" charset="0"/>
                <a:ea typeface="Calibri" pitchFamily="34" charset="0"/>
                <a:cs typeface="Times New Roman" pitchFamily="18" charset="0"/>
              </a:rPr>
              <a:t>.</a:t>
            </a:r>
            <a:endPar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3.</a:t>
            </a:r>
            <a:r>
              <a:rPr kumimoji="0" lang="en-US" sz="2700" b="1"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Giáo</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dục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cho</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người</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dân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có</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ý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thức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tốt</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và</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chấp</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hành</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nghiêm</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luật</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giao</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thông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lang="en-US" sz="2700" b="1" dirty="0" smtClean="0">
                <a:latin typeface="Times New Roman" pitchFamily="18" charset="0"/>
                <a:ea typeface="Calibri" pitchFamily="34" charset="0"/>
                <a:cs typeface="Times New Roman" pitchFamily="18" charset="0"/>
              </a:rPr>
              <a:t>	4.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Đầu</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tư</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thêm</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cơ</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sở</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hạ</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tầng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mở</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rộng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hay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nâng</a:t>
            </a:r>
            <a:r>
              <a:rPr kumimoji="0" lang="en-US" sz="2700" b="1"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dirty="0" err="1" smtClean="0">
                <a:ln>
                  <a:noFill/>
                </a:ln>
                <a:solidFill>
                  <a:schemeClr val="tx1"/>
                </a:solidFill>
                <a:effectLst/>
                <a:latin typeface="Times New Roman" pitchFamily="18" charset="0"/>
                <a:ea typeface="Calibri" pitchFamily="34" charset="0"/>
                <a:cs typeface="Times New Roman" pitchFamily="18" charset="0"/>
              </a:rPr>
              <a:t>cao</a:t>
            </a:r>
            <a:r>
              <a:rPr kumimoji="0" lang="en-US" sz="2700" b="1"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dirty="0" err="1" smtClean="0">
                <a:ln>
                  <a:noFill/>
                </a:ln>
                <a:solidFill>
                  <a:schemeClr val="tx1"/>
                </a:solidFill>
                <a:effectLst/>
                <a:latin typeface="Times New Roman" pitchFamily="18" charset="0"/>
                <a:ea typeface="Calibri" pitchFamily="34" charset="0"/>
                <a:cs typeface="Times New Roman" pitchFamily="18" charset="0"/>
              </a:rPr>
              <a:t>mặt</a:t>
            </a:r>
            <a:r>
              <a:rPr kumimoji="0" lang="en-US" sz="2700" b="1"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dirty="0" err="1" smtClean="0">
                <a:ln>
                  <a:noFill/>
                </a:ln>
                <a:solidFill>
                  <a:schemeClr val="tx1"/>
                </a:solidFill>
                <a:effectLst/>
                <a:latin typeface="Times New Roman" pitchFamily="18" charset="0"/>
                <a:ea typeface="Calibri" pitchFamily="34" charset="0"/>
                <a:cs typeface="Times New Roman" pitchFamily="18" charset="0"/>
              </a:rPr>
              <a:t>đường</a:t>
            </a:r>
            <a:r>
              <a:rPr kumimoji="0" lang="en-US" sz="2700" b="1"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ở</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các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tuyến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đường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giao</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thông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và</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đặc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biệt</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nên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có</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hệ</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thống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giao</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thông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ngầm</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hay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trên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không</a:t>
            </a:r>
            <a:endPar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algn="just"/>
            <a:r>
              <a:rPr lang="en-US" sz="2700" b="1" dirty="0" smtClean="0">
                <a:latin typeface="Times New Roman" pitchFamily="18" charset="0"/>
                <a:cs typeface="Times New Roman" pitchFamily="18" charset="0"/>
              </a:rPr>
              <a:t>	 5. </a:t>
            </a:r>
            <a:r>
              <a:rPr lang="en-US" sz="2700" b="1" dirty="0" err="1" smtClean="0">
                <a:latin typeface="Times New Roman" pitchFamily="18" charset="0"/>
                <a:cs typeface="Times New Roman" pitchFamily="18" charset="0"/>
              </a:rPr>
              <a:t>Xây</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dựng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hệ</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thống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thoát</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nước</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ngầm</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rộng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hơn</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vận</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động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người</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dân</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không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xả</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rác</a:t>
            </a:r>
            <a:r>
              <a:rPr lang="en-US" sz="2700" b="1" dirty="0" smtClean="0">
                <a:latin typeface="Times New Roman" pitchFamily="18" charset="0"/>
                <a:cs typeface="Times New Roman" pitchFamily="18" charset="0"/>
              </a:rPr>
              <a:t> ở </a:t>
            </a:r>
            <a:r>
              <a:rPr lang="en-US" sz="2700" b="1" dirty="0" err="1" smtClean="0">
                <a:latin typeface="Times New Roman" pitchFamily="18" charset="0"/>
                <a:cs typeface="Times New Roman" pitchFamily="18" charset="0"/>
              </a:rPr>
              <a:t>các</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kênh</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rạch</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làm</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tắc</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nghẽn</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nước</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thoát</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Nên</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xây</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dựng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các</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kênh</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rạch</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dọc</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theo</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các</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tuyến</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đường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giao</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thông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để</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thoát</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nước</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ra</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sông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lớn</a:t>
            </a:r>
            <a:r>
              <a:rPr lang="en-US" sz="2700" b="1" dirty="0" smtClean="0">
                <a:latin typeface="Times New Roman" pitchFamily="18" charset="0"/>
                <a:cs typeface="Times New Roman" pitchFamily="18" charset="0"/>
              </a:rPr>
              <a:t>...</a:t>
            </a:r>
          </a:p>
          <a:p>
            <a:pPr algn="just"/>
            <a:r>
              <a:rPr lang="en-US" sz="2700" b="1" dirty="0" smtClean="0">
                <a:latin typeface="Times New Roman" pitchFamily="18" charset="0"/>
                <a:cs typeface="Times New Roman" pitchFamily="18" charset="0"/>
              </a:rPr>
              <a:t>	 6. Cho </a:t>
            </a:r>
            <a:r>
              <a:rPr lang="en-US" sz="2700" b="1" dirty="0" err="1" smtClean="0">
                <a:latin typeface="Times New Roman" pitchFamily="18" charset="0"/>
                <a:cs typeface="Times New Roman" pitchFamily="18" charset="0"/>
              </a:rPr>
              <a:t>thành</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phố</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có</a:t>
            </a:r>
            <a:r>
              <a:rPr lang="en-US" sz="2700" b="1" dirty="0" smtClean="0">
                <a:latin typeface="Times New Roman" pitchFamily="18" charset="0"/>
                <a:cs typeface="Times New Roman" pitchFamily="18" charset="0"/>
              </a:rPr>
              <a:t> 1 </a:t>
            </a:r>
            <a:r>
              <a:rPr lang="en-US" sz="2700" b="1" dirty="0" err="1" smtClean="0">
                <a:latin typeface="Times New Roman" pitchFamily="18" charset="0"/>
                <a:cs typeface="Times New Roman" pitchFamily="18" charset="0"/>
              </a:rPr>
              <a:t>chính</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sách</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đặc</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thù</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riêng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về</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pháp</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luật</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cũng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như</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kinh</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tế</a:t>
            </a:r>
            <a:r>
              <a:rPr lang="en-US" sz="2700" b="1" dirty="0" smtClean="0">
                <a:latin typeface="Times New Roman" pitchFamily="18" charset="0"/>
                <a:cs typeface="Times New Roman" pitchFamily="18" charset="0"/>
              </a:rPr>
              <a:t>.</a:t>
            </a:r>
          </a:p>
          <a:p>
            <a:r>
              <a:rPr lang="en-US" sz="2800" dirty="0" smtClean="0">
                <a:latin typeface="Times New Roman" pitchFamily="18" charset="0"/>
                <a:cs typeface="Times New Roman" pitchFamily="18" charset="0"/>
              </a:rPr>
              <a:t>	</a:t>
            </a:r>
            <a:endParaRPr lang="en-US" sz="1400" dirty="0" smtClean="0">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16/11/2016</a:t>
            </a:fld>
            <a:endParaRPr lang="en-US"/>
          </a:p>
        </p:txBody>
      </p:sp>
      <p:sp>
        <p:nvSpPr>
          <p:cNvPr id="5" name="Rectangle 4"/>
          <p:cNvSpPr/>
          <p:nvPr/>
        </p:nvSpPr>
        <p:spPr>
          <a:xfrm>
            <a:off x="0" y="0"/>
            <a:ext cx="9144000" cy="7417415"/>
          </a:xfrm>
          <a:prstGeom prst="rect">
            <a:avLst/>
          </a:prstGeom>
        </p:spPr>
        <p:txBody>
          <a:bodyPr wrap="square">
            <a:spAutoFit/>
          </a:bodyPr>
          <a:lstStyle/>
          <a:p>
            <a:pPr algn="just"/>
            <a:r>
              <a:rPr lang="en-US" sz="2800" b="1" dirty="0" smtClean="0">
                <a:latin typeface="Times New Roman" pitchFamily="18" charset="0"/>
                <a:cs typeface="Times New Roman" pitchFamily="18" charset="0"/>
              </a:rPr>
              <a:t>	</a:t>
            </a:r>
          </a:p>
          <a:p>
            <a:pPr algn="just"/>
            <a:r>
              <a:rPr lang="en-US" sz="2800" b="1" smtClean="0">
                <a:latin typeface="Times New Roman" pitchFamily="18" charset="0"/>
                <a:cs typeface="Times New Roman" pitchFamily="18" charset="0"/>
              </a:rPr>
              <a:t>	7</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Cụ</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thể</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hóa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nghị</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quyết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của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Đảng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bộ</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Hồ</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Chí</a:t>
            </a:r>
            <a:r>
              <a:rPr lang="en-US" sz="2800" b="1" dirty="0" smtClean="0">
                <a:latin typeface="Times New Roman" pitchFamily="18" charset="0"/>
                <a:cs typeface="Times New Roman" pitchFamily="18" charset="0"/>
              </a:rPr>
              <a:t> Minh </a:t>
            </a:r>
            <a:r>
              <a:rPr lang="en-US" sz="2800" b="1" dirty="0" err="1" smtClean="0">
                <a:latin typeface="Times New Roman" pitchFamily="18" charset="0"/>
                <a:cs typeface="Times New Roman" pitchFamily="18" charset="0"/>
              </a:rPr>
              <a:t>lần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thứ</a:t>
            </a:r>
            <a:r>
              <a:rPr lang="en-US" sz="2800" b="1" dirty="0" smtClean="0">
                <a:latin typeface="Times New Roman" pitchFamily="18" charset="0"/>
                <a:cs typeface="Times New Roman" pitchFamily="18" charset="0"/>
              </a:rPr>
              <a:t> X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những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văn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bản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dưới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luật</a:t>
            </a:r>
            <a:r>
              <a:rPr lang="en-US" sz="2800" b="1" dirty="0" smtClean="0">
                <a:latin typeface="Times New Roman" pitchFamily="18" charset="0"/>
                <a:cs typeface="Times New Roman" pitchFamily="18" charset="0"/>
              </a:rPr>
              <a:t> 1 </a:t>
            </a:r>
            <a:r>
              <a:rPr lang="en-US" sz="2800" b="1" dirty="0" err="1" smtClean="0">
                <a:latin typeface="Times New Roman" pitchFamily="18" charset="0"/>
                <a:cs typeface="Times New Roman" pitchFamily="18" charset="0"/>
              </a:rPr>
              <a:t>cách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cụ</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thể</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nhằm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triển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khai</a:t>
            </a:r>
            <a:r>
              <a:rPr lang="en-US" sz="2800" b="1" dirty="0" smtClean="0">
                <a:latin typeface="Times New Roman" pitchFamily="18" charset="0"/>
                <a:cs typeface="Times New Roman" pitchFamily="18" charset="0"/>
              </a:rPr>
              <a:t> 1 </a:t>
            </a:r>
            <a:r>
              <a:rPr lang="en-US" sz="2800" b="1" dirty="0" err="1" smtClean="0">
                <a:latin typeface="Times New Roman" pitchFamily="18" charset="0"/>
                <a:cs typeface="Times New Roman" pitchFamily="18" charset="0"/>
              </a:rPr>
              <a:t>cách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sâu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rộng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đến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từng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các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cơ</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quan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nước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từng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người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dân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biết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được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nắm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được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hiểu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được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thực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hiện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được</a:t>
            </a:r>
            <a:r>
              <a:rPr lang="en-US" sz="2800" b="1" dirty="0" smtClean="0">
                <a:latin typeface="Times New Roman" pitchFamily="18" charset="0"/>
                <a:cs typeface="Times New Roman" pitchFamily="18" charset="0"/>
              </a:rPr>
              <a:t>.</a:t>
            </a:r>
          </a:p>
          <a:p>
            <a:pPr algn="just"/>
            <a:r>
              <a:rPr lang="en-US" sz="2800" b="1" dirty="0" smtClean="0">
                <a:latin typeface="Times New Roman" pitchFamily="18" charset="0"/>
                <a:cs typeface="Times New Roman" pitchFamily="18" charset="0"/>
              </a:rPr>
              <a:t>	8. </a:t>
            </a:r>
            <a:r>
              <a:rPr lang="en-US" sz="2800" b="1" dirty="0" err="1" smtClean="0">
                <a:latin typeface="Times New Roman" pitchFamily="18" charset="0"/>
                <a:cs typeface="Times New Roman" pitchFamily="18" charset="0"/>
              </a:rPr>
              <a:t>Vận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động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tuyên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truyền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từ</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đình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người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thân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bạn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bè</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đồng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nghiệp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đặc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biệt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các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em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học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sinh</a:t>
            </a:r>
            <a:r>
              <a:rPr lang="en-US" sz="2800" b="1" dirty="0" smtClean="0">
                <a:latin typeface="Times New Roman" pitchFamily="18" charset="0"/>
                <a:cs typeface="Times New Roman" pitchFamily="18" charset="0"/>
              </a:rPr>
              <a:t> – </a:t>
            </a:r>
            <a:r>
              <a:rPr lang="en-US" sz="2800" b="1" dirty="0" err="1" smtClean="0">
                <a:latin typeface="Times New Roman" pitchFamily="18" charset="0"/>
                <a:cs typeface="Times New Roman" pitchFamily="18" charset="0"/>
              </a:rPr>
              <a:t>sinh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viên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quá</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trình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giảng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dạy</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nhằm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giúp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xanh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xạch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đẹp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đáng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sống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đến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năm</a:t>
            </a:r>
            <a:r>
              <a:rPr lang="en-US" sz="2800" b="1" dirty="0" smtClean="0">
                <a:latin typeface="Times New Roman" pitchFamily="18" charset="0"/>
                <a:cs typeface="Times New Roman" pitchFamily="18" charset="0"/>
              </a:rPr>
              <a:t> 2020.</a:t>
            </a:r>
          </a:p>
          <a:p>
            <a:pPr algn="just"/>
            <a:r>
              <a:rPr lang="en-US" sz="2800" b="1" dirty="0" smtClean="0">
                <a:latin typeface="Times New Roman" pitchFamily="18" charset="0"/>
                <a:cs typeface="Times New Roman" pitchFamily="18" charset="0"/>
              </a:rPr>
              <a:t>	9. </a:t>
            </a:r>
            <a:r>
              <a:rPr lang="en-US" sz="2800" b="1" dirty="0" err="1" smtClean="0">
                <a:latin typeface="Times New Roman" pitchFamily="18" charset="0"/>
                <a:cs typeface="Times New Roman" pitchFamily="18" charset="0"/>
              </a:rPr>
              <a:t>Xem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điểm</a:t>
            </a:r>
            <a:r>
              <a:rPr lang="en-US" sz="2800" b="1" dirty="0" smtClean="0">
                <a:latin typeface="Times New Roman" pitchFamily="18" charset="0"/>
                <a:cs typeface="Times New Roman" pitchFamily="18" charset="0"/>
              </a:rPr>
              <a:t> b/k1/</a:t>
            </a:r>
            <a:r>
              <a:rPr lang="en-US" sz="2800" b="1" dirty="0" err="1" smtClean="0">
                <a:latin typeface="Times New Roman" pitchFamily="18" charset="0"/>
                <a:cs typeface="Times New Roman" pitchFamily="18" charset="0"/>
              </a:rPr>
              <a:t>điều</a:t>
            </a:r>
            <a:r>
              <a:rPr lang="en-US" sz="2800" b="1" dirty="0" smtClean="0">
                <a:latin typeface="Times New Roman" pitchFamily="18" charset="0"/>
                <a:cs typeface="Times New Roman" pitchFamily="18" charset="0"/>
              </a:rPr>
              <a:t> 30 </a:t>
            </a:r>
            <a:r>
              <a:rPr lang="en-US" sz="2800" b="1" dirty="0" err="1" smtClean="0">
                <a:latin typeface="Times New Roman" pitchFamily="18" charset="0"/>
                <a:cs typeface="Times New Roman" pitchFamily="18" charset="0"/>
              </a:rPr>
              <a:t>nghị</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định</a:t>
            </a:r>
            <a:r>
              <a:rPr lang="en-US" sz="2800" b="1" dirty="0" smtClean="0">
                <a:latin typeface="Times New Roman" pitchFamily="18" charset="0"/>
                <a:cs typeface="Times New Roman" pitchFamily="18" charset="0"/>
              </a:rPr>
              <a:t> 46 </a:t>
            </a:r>
            <a:r>
              <a:rPr lang="en-US" sz="2800" b="1" dirty="0" err="1" smtClean="0">
                <a:latin typeface="Times New Roman" pitchFamily="18" charset="0"/>
                <a:cs typeface="Times New Roman" pitchFamily="18" charset="0"/>
              </a:rPr>
              <a:t>năm</a:t>
            </a:r>
            <a:r>
              <a:rPr lang="en-US" sz="2800" b="1" dirty="0" smtClean="0">
                <a:latin typeface="Times New Roman" pitchFamily="18" charset="0"/>
                <a:cs typeface="Times New Roman" pitchFamily="18" charset="0"/>
              </a:rPr>
              <a:t> 2016 </a:t>
            </a:r>
            <a:r>
              <a:rPr lang="en-US" sz="2800" b="1" dirty="0" err="1" smtClean="0">
                <a:latin typeface="Times New Roman" pitchFamily="18" charset="0"/>
                <a:cs typeface="Times New Roman" pitchFamily="18" charset="0"/>
              </a:rPr>
              <a:t>quy</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định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về</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xe</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chính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chủ</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hiệu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lực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ngày</a:t>
            </a:r>
            <a:r>
              <a:rPr lang="en-US" sz="2800" b="1" dirty="0" smtClean="0">
                <a:latin typeface="Times New Roman" pitchFamily="18" charset="0"/>
                <a:cs typeface="Times New Roman" pitchFamily="18" charset="0"/>
              </a:rPr>
              <a:t> 1/1/2017. </a:t>
            </a:r>
            <a:r>
              <a:rPr lang="en-US" sz="2800" b="1" dirty="0" err="1" smtClean="0">
                <a:latin typeface="Times New Roman" pitchFamily="18" charset="0"/>
                <a:cs typeface="Times New Roman" pitchFamily="18" charset="0"/>
              </a:rPr>
              <a:t>Căn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cứ</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điều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này</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thì</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mỗi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đình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phải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mua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thêm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xe</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vợ</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chồng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các</a:t>
            </a:r>
            <a:r>
              <a:rPr lang="en-US" sz="2800" b="1" dirty="0" smtClean="0">
                <a:latin typeface="Times New Roman" pitchFamily="18" charset="0"/>
                <a:cs typeface="Times New Roman" pitchFamily="18" charset="0"/>
              </a:rPr>
              <a:t> con </a:t>
            </a:r>
            <a:r>
              <a:rPr lang="en-US" sz="2800" b="1" dirty="0" err="1" smtClean="0">
                <a:latin typeface="Times New Roman" pitchFamily="18" charset="0"/>
                <a:cs typeface="Times New Roman" pitchFamily="18" charset="0"/>
              </a:rPr>
              <a:t>góp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phần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tăng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lượng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xe</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gắn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máy</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dẫn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đến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ùn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tắc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giao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kẹt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xe</a:t>
            </a:r>
            <a:r>
              <a:rPr lang="en-US" sz="2800" b="1" dirty="0" smtClean="0">
                <a:latin typeface="Times New Roman" pitchFamily="18" charset="0"/>
                <a:cs typeface="Times New Roman" pitchFamily="18" charset="0"/>
              </a:rPr>
              <a:t>.</a:t>
            </a:r>
          </a:p>
          <a:p>
            <a:pPr algn="just"/>
            <a:endParaRPr lang="en-US" sz="2800" b="1" dirty="0" smtClean="0">
              <a:latin typeface="Times New Roman" pitchFamily="18" charset="0"/>
              <a:cs typeface="Times New Roman" pitchFamily="18" charset="0"/>
            </a:endParaRPr>
          </a:p>
          <a:p>
            <a:pPr algn="just"/>
            <a:r>
              <a:rPr lang="en-US" sz="2800" b="1" dirty="0" smtClean="0">
                <a:latin typeface="Times New Roman" pitchFamily="18" charset="0"/>
                <a:cs typeface="Times New Roman" pitchFamily="18" charset="0"/>
              </a:rPr>
              <a:t>	</a:t>
            </a:r>
            <a:endParaRPr lang="en-US" sz="2800" b="1"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16/11/2016</a:t>
            </a:fld>
            <a:endParaRPr lang="en-US"/>
          </a:p>
        </p:txBody>
      </p:sp>
      <p:sp>
        <p:nvSpPr>
          <p:cNvPr id="5" name="Rectangle 4"/>
          <p:cNvSpPr/>
          <p:nvPr/>
        </p:nvSpPr>
        <p:spPr>
          <a:xfrm rot="10800000" flipV="1">
            <a:off x="-152400" y="-152400"/>
            <a:ext cx="9601200" cy="19050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err="1" smtClean="0">
                <a:solidFill>
                  <a:srgbClr val="FFFF00"/>
                </a:solidFill>
                <a:latin typeface="Times New Roman" pitchFamily="18" charset="0"/>
                <a:cs typeface="Times New Roman" pitchFamily="18" charset="0"/>
              </a:rPr>
              <a:t>Kính</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chúc</a:t>
            </a:r>
            <a:r>
              <a:rPr lang="en-US" sz="3200" b="1" dirty="0" smtClean="0">
                <a:solidFill>
                  <a:srgbClr val="FFFF00"/>
                </a:solidFill>
                <a:latin typeface="Times New Roman" pitchFamily="18" charset="0"/>
                <a:cs typeface="Times New Roman" pitchFamily="18" charset="0"/>
              </a:rPr>
              <a:t> Ban </a:t>
            </a:r>
            <a:r>
              <a:rPr lang="en-US" sz="3200" b="1" dirty="0" err="1" smtClean="0">
                <a:solidFill>
                  <a:srgbClr val="FFFF00"/>
                </a:solidFill>
                <a:latin typeface="Times New Roman" pitchFamily="18" charset="0"/>
                <a:cs typeface="Times New Roman" pitchFamily="18" charset="0"/>
              </a:rPr>
              <a:t>giám</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khảo</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và</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toàn</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thể</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Quý</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thầy</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cô</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các</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em</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học</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sinh</a:t>
            </a:r>
            <a:r>
              <a:rPr lang="en-US" sz="3200" b="1" dirty="0" smtClean="0">
                <a:solidFill>
                  <a:srgbClr val="FFFF00"/>
                </a:solidFill>
                <a:latin typeface="Times New Roman" pitchFamily="18" charset="0"/>
                <a:cs typeface="Times New Roman" pitchFamily="18" charset="0"/>
              </a:rPr>
              <a:t> – </a:t>
            </a:r>
            <a:r>
              <a:rPr lang="en-US" sz="3200" b="1" dirty="0" err="1" smtClean="0">
                <a:solidFill>
                  <a:srgbClr val="FFFF00"/>
                </a:solidFill>
                <a:latin typeface="Times New Roman" pitchFamily="18" charset="0"/>
                <a:cs typeface="Times New Roman" pitchFamily="18" charset="0"/>
              </a:rPr>
              <a:t>sinh</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viên</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vui</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vẻ</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mạnh</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khỏe</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và</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hạnh</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phúc</a:t>
            </a:r>
            <a:r>
              <a:rPr lang="en-US" sz="3200" b="1" dirty="0" smtClean="0">
                <a:solidFill>
                  <a:srgbClr val="FFFF00"/>
                </a:solidFill>
                <a:latin typeface="Times New Roman" pitchFamily="18" charset="0"/>
                <a:cs typeface="Times New Roman" pitchFamily="18" charset="0"/>
              </a:rPr>
              <a:t>! </a:t>
            </a:r>
          </a:p>
        </p:txBody>
      </p:sp>
      <p:pic>
        <p:nvPicPr>
          <p:cNvPr id="6" name="Picture 5" descr="phaohoa (55).gif"/>
          <p:cNvPicPr>
            <a:picLocks noChangeAspect="1"/>
          </p:cNvPicPr>
          <p:nvPr/>
        </p:nvPicPr>
        <p:blipFill>
          <a:blip r:embed="rId2"/>
          <a:stretch>
            <a:fillRect/>
          </a:stretch>
        </p:blipFill>
        <p:spPr>
          <a:xfrm>
            <a:off x="0" y="1524000"/>
            <a:ext cx="9296400" cy="5334000"/>
          </a:xfrm>
          <a:prstGeom prst="rect">
            <a:avLst/>
          </a:prstGeom>
        </p:spPr>
      </p:pic>
      <p:sp>
        <p:nvSpPr>
          <p:cNvPr id="7" name="Action Button: Forward or Next 6">
            <a:hlinkClick r:id="rId3" action="ppaction://program" highlightClick="1"/>
          </p:cNvPr>
          <p:cNvSpPr/>
          <p:nvPr/>
        </p:nvSpPr>
        <p:spPr>
          <a:xfrm>
            <a:off x="8686800" y="6736081"/>
            <a:ext cx="457200" cy="4571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4)">
                                      <p:cBhvr>
                                        <p:cTn id="7" dur="2000"/>
                                        <p:tgtEl>
                                          <p:spTgt spid="5"/>
                                        </p:tgtEl>
                                      </p:cBhvr>
                                    </p:animEffect>
                                  </p:childTnLst>
                                </p:cTn>
                              </p:par>
                              <p:par>
                                <p:cTn id="8" presetID="21" presetClass="entr" presetSubtype="4"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4)">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522</TotalTime>
  <Words>608</Words>
  <Application>Microsoft Office PowerPoint</Application>
  <PresentationFormat>On-screen Show (4:3)</PresentationFormat>
  <Paragraphs>88</Paragraphs>
  <Slides>17</Slides>
  <Notes>4</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Grizli777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Mr. Dung</dc:creator>
  <cp:lastModifiedBy>Windows User</cp:lastModifiedBy>
  <cp:revision>115</cp:revision>
  <dcterms:created xsi:type="dcterms:W3CDTF">2016-10-09T08:11:27Z</dcterms:created>
  <dcterms:modified xsi:type="dcterms:W3CDTF">2016-11-16T22:56:10Z</dcterms:modified>
</cp:coreProperties>
</file>